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893" r:id="rId5"/>
    <p:sldId id="1061" r:id="rId6"/>
    <p:sldId id="1047" r:id="rId7"/>
    <p:sldId id="420" r:id="rId8"/>
    <p:sldId id="458" r:id="rId9"/>
    <p:sldId id="422" r:id="rId10"/>
    <p:sldId id="445" r:id="rId11"/>
    <p:sldId id="416" r:id="rId12"/>
    <p:sldId id="391" r:id="rId13"/>
    <p:sldId id="1048" r:id="rId14"/>
    <p:sldId id="1049" r:id="rId15"/>
    <p:sldId id="459" r:id="rId16"/>
    <p:sldId id="460" r:id="rId17"/>
    <p:sldId id="461" r:id="rId18"/>
    <p:sldId id="435" r:id="rId19"/>
    <p:sldId id="471" r:id="rId20"/>
    <p:sldId id="470" r:id="rId21"/>
    <p:sldId id="473" r:id="rId22"/>
    <p:sldId id="456" r:id="rId23"/>
    <p:sldId id="429" r:id="rId24"/>
    <p:sldId id="426" r:id="rId25"/>
    <p:sldId id="448" r:id="rId26"/>
    <p:sldId id="450" r:id="rId27"/>
    <p:sldId id="444" r:id="rId28"/>
    <p:sldId id="1050" r:id="rId29"/>
    <p:sldId id="1051" r:id="rId30"/>
    <p:sldId id="1052" r:id="rId31"/>
    <p:sldId id="1053" r:id="rId32"/>
    <p:sldId id="1054" r:id="rId33"/>
    <p:sldId id="1062" r:id="rId34"/>
    <p:sldId id="1055" r:id="rId35"/>
    <p:sldId id="1056" r:id="rId36"/>
    <p:sldId id="1057" r:id="rId37"/>
    <p:sldId id="1058" r:id="rId38"/>
    <p:sldId id="1059" r:id="rId39"/>
    <p:sldId id="1060" r:id="rId40"/>
    <p:sldId id="1046" r:id="rId41"/>
  </p:sldIdLst>
  <p:sldSz cx="12192000" cy="6858000"/>
  <p:notesSz cx="6888163" cy="10020300"/>
  <p:defaultTextStyle>
    <a:defPPr>
      <a:defRPr lang="ru-RU"/>
    </a:defPPr>
    <a:lvl1pPr marL="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2451" userDrawn="1">
          <p15:clr>
            <a:srgbClr val="A4A3A4"/>
          </p15:clr>
        </p15:guide>
        <p15:guide id="5" pos="5229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8" orient="horz" pos="1026" userDrawn="1">
          <p15:clr>
            <a:srgbClr val="A4A3A4"/>
          </p15:clr>
        </p15:guide>
        <p15:guide id="9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ia Dimov" initials="ID" lastIdx="1" clrIdx="0">
    <p:extLst>
      <p:ext uri="{19B8F6BF-5375-455C-9EA6-DF929625EA0E}">
        <p15:presenceInfo xmlns:p15="http://schemas.microsoft.com/office/powerpoint/2012/main" userId="S::ilia.dimov@abbyy.com::36ae2fd3-3141-42c4-8b65-6c3cd5bc7e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353F4B"/>
    <a:srgbClr val="F15918"/>
    <a:srgbClr val="F37744"/>
    <a:srgbClr val="F56E46"/>
    <a:srgbClr val="9D76B3"/>
    <a:srgbClr val="AB89BD"/>
    <a:srgbClr val="F6956B"/>
    <a:srgbClr val="678DA8"/>
    <a:srgbClr val="BA1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0" autoAdjust="0"/>
    <p:restoredTop sz="93333" autoAdjust="0"/>
  </p:normalViewPr>
  <p:slideViewPr>
    <p:cSldViewPr snapToObjects="1">
      <p:cViewPr varScale="1">
        <p:scale>
          <a:sx n="67" d="100"/>
          <a:sy n="67" d="100"/>
        </p:scale>
        <p:origin x="1152" y="184"/>
      </p:cViewPr>
      <p:guideLst>
        <p:guide pos="2451"/>
        <p:guide pos="5229"/>
        <p:guide pos="438"/>
        <p:guide orient="horz" pos="1026"/>
        <p:guide orient="horz" pos="3861"/>
      </p:guideLst>
    </p:cSldViewPr>
  </p:slideViewPr>
  <p:outlineViewPr>
    <p:cViewPr>
      <p:scale>
        <a:sx n="33" d="100"/>
        <a:sy n="33" d="100"/>
      </p:scale>
      <p:origin x="0" y="174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77" d="100"/>
          <a:sy n="77" d="100"/>
        </p:scale>
        <p:origin x="3132" y="120"/>
      </p:cViewPr>
      <p:guideLst>
        <p:guide orient="horz" pos="3156"/>
        <p:guide pos="217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7E79B124-EB5F-4579-9517-2F12D044BA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2CCEB-1C9C-4DD5-B7BA-399192E041DD}" type="datetime1">
              <a:rPr lang="ru-RU" smtClean="0"/>
              <a:t>05.02.2020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8965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A2841109-6DB6-4063-AB7C-145882257059}" type="datetime1">
              <a:rPr lang="ru-RU" smtClean="0"/>
              <a:t>05.02.2020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1015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37380FDC-4AA4-4303-BA10-9DD3E0DA4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77022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B8E14BC-38B4-46B4-A7AD-075781AB6EBB}" type="datetime1">
              <a:rPr lang="ru-RU" smtClean="0"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8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0CB9F-30AA-4B51-BDDF-FF9EDBC10E4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88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757C273-9003-4DA9-B1C4-3A74426D45FF}" type="datetime1">
              <a:rPr lang="ru-RU" smtClean="0"/>
              <a:t>05.02.2020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3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0B6EEE-FF26-4B57-A604-9911A871B7C1}" type="datetime1">
              <a:rPr lang="ru-RU" smtClean="0"/>
              <a:t>05.02.2020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80FDC-4AA4-4303-BA10-9DD3E0DA4EC7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9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355474" y="0"/>
            <a:ext cx="4791327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995" y="6456523"/>
            <a:ext cx="4700657" cy="365125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ABBYY 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534" y="308654"/>
            <a:ext cx="1023865" cy="30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3193"/>
            <a:ext cx="47412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1106949"/>
            <a:ext cx="2022940" cy="592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47700" y="2393885"/>
            <a:ext cx="3603625" cy="1759015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1"/>
          </p:nvPr>
        </p:nvSpPr>
        <p:spPr>
          <a:xfrm>
            <a:off x="647700" y="4665693"/>
            <a:ext cx="3603625" cy="175901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8000" y="4374105"/>
            <a:ext cx="2750400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80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96600" y="1719290"/>
            <a:ext cx="1080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3808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30" r="30650" b="15872"/>
          <a:stretch/>
        </p:blipFill>
        <p:spPr>
          <a:xfrm>
            <a:off x="0" y="1358771"/>
            <a:ext cx="3710735" cy="550642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710736" y="1358771"/>
            <a:ext cx="8488506" cy="5507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358771"/>
            <a:ext cx="3710735" cy="5507313"/>
          </a:xfrm>
          <a:prstGeom prst="rect">
            <a:avLst/>
          </a:prstGeom>
          <a:solidFill>
            <a:schemeClr val="accent2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0775" y="1792732"/>
            <a:ext cx="7110790" cy="42015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0395" y="3113965"/>
            <a:ext cx="2790310" cy="273439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723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r="30181"/>
          <a:stretch/>
        </p:blipFill>
        <p:spPr>
          <a:xfrm>
            <a:off x="0" y="1358772"/>
            <a:ext cx="3710736" cy="549922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358772"/>
            <a:ext cx="3710735" cy="5499220"/>
          </a:xfrm>
          <a:prstGeom prst="rect">
            <a:avLst/>
          </a:prstGeom>
          <a:solidFill>
            <a:srgbClr val="0070C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10736" y="1358771"/>
            <a:ext cx="8488505" cy="5507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0775" y="1792732"/>
            <a:ext cx="7110790" cy="42015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0395" y="3113965"/>
            <a:ext cx="2790310" cy="273439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3764802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8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4" t="21667" r="7705"/>
          <a:stretch/>
        </p:blipFill>
        <p:spPr>
          <a:xfrm>
            <a:off x="0" y="1358771"/>
            <a:ext cx="3728174" cy="5507313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0100" y="1358771"/>
            <a:ext cx="3718074" cy="5507313"/>
          </a:xfrm>
          <a:prstGeom prst="rect">
            <a:avLst/>
          </a:prstGeom>
          <a:solidFill>
            <a:schemeClr val="accent4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38274" y="1358771"/>
            <a:ext cx="8460967" cy="55073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0775" y="1792732"/>
            <a:ext cx="7110790" cy="42015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0395" y="3113965"/>
            <a:ext cx="2790310" cy="273439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80883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8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5" r="25890"/>
          <a:stretch/>
        </p:blipFill>
        <p:spPr>
          <a:xfrm>
            <a:off x="-1" y="1358771"/>
            <a:ext cx="3728175" cy="549922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610" y="1358771"/>
            <a:ext cx="3729784" cy="5507314"/>
          </a:xfrm>
          <a:prstGeom prst="rect">
            <a:avLst/>
          </a:prstGeom>
          <a:solidFill>
            <a:schemeClr val="accent6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28174" y="1358771"/>
            <a:ext cx="8471067" cy="550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0775" y="1792732"/>
            <a:ext cx="7110790" cy="42015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0395" y="3113965"/>
            <a:ext cx="2790310" cy="273439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1967543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_your_pictur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9E12EF-CAED-42CA-ACD7-E376D259C2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58900"/>
            <a:ext cx="3727450" cy="54991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 userDrawn="1"/>
        </p:nvSpPr>
        <p:spPr>
          <a:xfrm>
            <a:off x="3728174" y="1358771"/>
            <a:ext cx="8471067" cy="550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70775" y="1792732"/>
            <a:ext cx="7110790" cy="42015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0395" y="1790587"/>
            <a:ext cx="2790310" cy="176138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992040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oi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929FCB-0500-464C-B806-6471C8B2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33"/>
            <a:ext cx="12216680" cy="687188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2380168"/>
            <a:ext cx="12216680" cy="3051479"/>
          </a:xfrm>
          <a:prstGeom prst="rect">
            <a:avLst/>
          </a:prstGeom>
          <a:solidFill>
            <a:srgbClr val="678DA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40088" y="2393950"/>
            <a:ext cx="8121650" cy="3006725"/>
          </a:xfrm>
        </p:spPr>
        <p:txBody>
          <a:bodyPr anchor="ctr" anchorCtr="0">
            <a:noAutofit/>
          </a:bodyPr>
          <a:lstStyle>
            <a:lvl1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ru-RU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2753925"/>
            <a:ext cx="2160240" cy="19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22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oi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7CB1A8-D631-4E7B-8FB2-472F15C0E0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33"/>
            <a:ext cx="12216680" cy="687188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2371458"/>
            <a:ext cx="12216680" cy="3051479"/>
          </a:xfrm>
          <a:prstGeom prst="rect">
            <a:avLst/>
          </a:prstGeom>
          <a:solidFill>
            <a:srgbClr val="F1591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40088" y="2348880"/>
            <a:ext cx="8121650" cy="3051795"/>
          </a:xfrm>
        </p:spPr>
        <p:txBody>
          <a:bodyPr anchor="ctr" anchorCtr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32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ru-RU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2753925"/>
            <a:ext cx="2160240" cy="19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7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poi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C40EB6-7B48-44E1-9764-8EF781AB9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33"/>
            <a:ext cx="12216680" cy="687188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371458"/>
            <a:ext cx="12216680" cy="3051479"/>
          </a:xfrm>
          <a:prstGeom prst="rect">
            <a:avLst/>
          </a:prstGeom>
          <a:solidFill>
            <a:srgbClr val="9D76B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40088" y="2393950"/>
            <a:ext cx="8121650" cy="3006725"/>
          </a:xfrm>
        </p:spPr>
        <p:txBody>
          <a:bodyPr anchor="ctr" anchorCtr="0">
            <a:noAutofit/>
          </a:bodyPr>
          <a:lstStyle>
            <a:lvl1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en-US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309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  <a:defRPr lang="ru-RU" sz="4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2753925"/>
            <a:ext cx="2160240" cy="19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64EE96-05CF-4664-9D4E-C326B2A90168}"/>
              </a:ext>
            </a:extLst>
          </p:cNvPr>
          <p:cNvSpPr txBox="1"/>
          <p:nvPr userDrawn="1"/>
        </p:nvSpPr>
        <p:spPr>
          <a:xfrm>
            <a:off x="960147" y="3123322"/>
            <a:ext cx="4937349" cy="218321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D15575-3347-4467-B7E0-46477AA2A2C8}"/>
              </a:ext>
            </a:extLst>
          </p:cNvPr>
          <p:cNvSpPr txBox="1"/>
          <p:nvPr userDrawn="1"/>
        </p:nvSpPr>
        <p:spPr>
          <a:xfrm>
            <a:off x="6321025" y="3123322"/>
            <a:ext cx="4991866" cy="218321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620933-4DC1-4083-8190-E0106A5888A1}"/>
              </a:ext>
            </a:extLst>
          </p:cNvPr>
          <p:cNvSpPr txBox="1"/>
          <p:nvPr userDrawn="1"/>
        </p:nvSpPr>
        <p:spPr>
          <a:xfrm>
            <a:off x="967488" y="2123855"/>
            <a:ext cx="4937349" cy="1022447"/>
          </a:xfrm>
          <a:prstGeom prst="rect">
            <a:avLst/>
          </a:prstGeom>
          <a:solidFill>
            <a:srgbClr val="58AFE2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11A0E-26F6-4DE7-97FD-0881ADC2658A}"/>
              </a:ext>
            </a:extLst>
          </p:cNvPr>
          <p:cNvSpPr txBox="1"/>
          <p:nvPr userDrawn="1"/>
        </p:nvSpPr>
        <p:spPr>
          <a:xfrm>
            <a:off x="6321025" y="2123856"/>
            <a:ext cx="4991866" cy="1022446"/>
          </a:xfrm>
          <a:prstGeom prst="rect">
            <a:avLst/>
          </a:prstGeom>
          <a:solidFill>
            <a:srgbClr val="9D76B3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BB2053F2-70D5-497A-95F0-91DCCEF2F9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85474" y="3263822"/>
            <a:ext cx="4388442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892684C0-632A-48CB-84CC-CB2C035081B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98397" y="3285470"/>
            <a:ext cx="4489428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55041172-F4EB-4274-88F2-4AF2E51B988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34401" y="2280672"/>
            <a:ext cx="918268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4" name="Picture Placeholder 13">
            <a:extLst>
              <a:ext uri="{FF2B5EF4-FFF2-40B4-BE49-F238E27FC236}">
                <a16:creationId xmlns:a16="http://schemas.microsoft.com/office/drawing/2014/main" id="{1D3FFEE1-F848-4DA6-A9E3-D1DE223AF30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98397" y="2280672"/>
            <a:ext cx="918268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CC56BE6A-1DC3-4587-B0A2-9C3CC8E6DD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76978" y="2280673"/>
            <a:ext cx="3296938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AAC705BD-ACC9-4D3A-9685-7991A4CCE0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13136" y="2280673"/>
            <a:ext cx="3474689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49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etween_slid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3193"/>
            <a:ext cx="12192000" cy="68611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40" y="351392"/>
            <a:ext cx="1071973" cy="333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7" t="-2313" r="21806" b="6388"/>
          <a:stretch/>
        </p:blipFill>
        <p:spPr>
          <a:xfrm>
            <a:off x="1386112" y="-36385"/>
            <a:ext cx="10805888" cy="689350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1730"/>
            <a:ext cx="4741200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47700" y="1943835"/>
            <a:ext cx="3603625" cy="1759015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8000" y="4059070"/>
            <a:ext cx="2750400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261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4390475" y="3271005"/>
            <a:ext cx="3372276" cy="21832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8142512" y="3271005"/>
            <a:ext cx="3409512" cy="21832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687859" y="3271005"/>
            <a:ext cx="3375375" cy="218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dash"/>
          </a:ln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687859" y="2033846"/>
            <a:ext cx="3375375" cy="1237160"/>
          </a:xfrm>
          <a:prstGeom prst="rect">
            <a:avLst/>
          </a:prstGeom>
          <a:solidFill>
            <a:srgbClr val="F56E46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4397816" y="2033845"/>
            <a:ext cx="3372276" cy="1237161"/>
          </a:xfrm>
          <a:prstGeom prst="rect">
            <a:avLst/>
          </a:prstGeom>
          <a:solidFill>
            <a:srgbClr val="58AFE2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8142512" y="2033846"/>
            <a:ext cx="3409512" cy="1237160"/>
          </a:xfrm>
          <a:prstGeom prst="rect">
            <a:avLst/>
          </a:prstGeom>
          <a:solidFill>
            <a:srgbClr val="9D76B3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12653" y="2298019"/>
            <a:ext cx="758899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18776" y="3418624"/>
            <a:ext cx="3116984" cy="1755195"/>
          </a:xfr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28805" y="3411505"/>
            <a:ext cx="2997365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8340251" y="3433153"/>
            <a:ext cx="3066340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4509518" y="2298019"/>
            <a:ext cx="758899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8256032" y="2298019"/>
            <a:ext cx="758899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9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667459" y="2298020"/>
            <a:ext cx="2268301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5374317" y="2298020"/>
            <a:ext cx="2251853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1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9163869" y="2298020"/>
            <a:ext cx="2242721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060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CEE283-ABF7-44D4-91A9-6CE1154DBCEE}"/>
              </a:ext>
            </a:extLst>
          </p:cNvPr>
          <p:cNvSpPr txBox="1"/>
          <p:nvPr userDrawn="1"/>
        </p:nvSpPr>
        <p:spPr>
          <a:xfrm>
            <a:off x="3463704" y="3271005"/>
            <a:ext cx="2570534" cy="218321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55AC68-B72D-49D3-B01E-4AF9F2018442}"/>
              </a:ext>
            </a:extLst>
          </p:cNvPr>
          <p:cNvSpPr txBox="1"/>
          <p:nvPr userDrawn="1"/>
        </p:nvSpPr>
        <p:spPr>
          <a:xfrm>
            <a:off x="6233787" y="3271005"/>
            <a:ext cx="2598917" cy="218321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4BFF76-C652-48A3-8D83-50B5038985C1}"/>
              </a:ext>
            </a:extLst>
          </p:cNvPr>
          <p:cNvSpPr txBox="1"/>
          <p:nvPr userDrawn="1"/>
        </p:nvSpPr>
        <p:spPr>
          <a:xfrm>
            <a:off x="687860" y="3271005"/>
            <a:ext cx="2572896" cy="218322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502B90-FE65-4460-9135-3C0FCA2A12C7}"/>
              </a:ext>
            </a:extLst>
          </p:cNvPr>
          <p:cNvSpPr txBox="1"/>
          <p:nvPr userDrawn="1"/>
        </p:nvSpPr>
        <p:spPr>
          <a:xfrm>
            <a:off x="687789" y="2033846"/>
            <a:ext cx="2572896" cy="1237160"/>
          </a:xfrm>
          <a:prstGeom prst="rect">
            <a:avLst/>
          </a:prstGeom>
          <a:solidFill>
            <a:srgbClr val="F56E46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8C6AAA-B0B3-41A1-9D29-9F5EE0B6EC66}"/>
              </a:ext>
            </a:extLst>
          </p:cNvPr>
          <p:cNvSpPr txBox="1"/>
          <p:nvPr userDrawn="1"/>
        </p:nvSpPr>
        <p:spPr>
          <a:xfrm>
            <a:off x="3471045" y="2033845"/>
            <a:ext cx="2570534" cy="1237161"/>
          </a:xfrm>
          <a:prstGeom prst="rect">
            <a:avLst/>
          </a:prstGeom>
          <a:solidFill>
            <a:srgbClr val="58AFE2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702382-F47B-4A9F-A5A6-C2828171759B}"/>
              </a:ext>
            </a:extLst>
          </p:cNvPr>
          <p:cNvSpPr txBox="1"/>
          <p:nvPr userDrawn="1"/>
        </p:nvSpPr>
        <p:spPr>
          <a:xfrm>
            <a:off x="6233787" y="2033846"/>
            <a:ext cx="2598917" cy="1237160"/>
          </a:xfrm>
          <a:prstGeom prst="rect">
            <a:avLst/>
          </a:prstGeom>
          <a:solidFill>
            <a:srgbClr val="9D76B3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B4F8E078-CE20-49C3-BEBE-16464CDDB8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5410" y="2298019"/>
            <a:ext cx="578474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E40B7BB5-FB76-49B2-8743-7F3EA533C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777" y="3418624"/>
            <a:ext cx="2375936" cy="1755195"/>
          </a:xfr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3B143915-58FF-4DC6-9690-9F385C1A2C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02035" y="3411505"/>
            <a:ext cx="2284756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3FC3B0B6-1BC5-4313-8BE1-7BBCC25DC7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31527" y="3433153"/>
            <a:ext cx="2337332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1" name="Picture Placeholder 13">
            <a:extLst>
              <a:ext uri="{FF2B5EF4-FFF2-40B4-BE49-F238E27FC236}">
                <a16:creationId xmlns:a16="http://schemas.microsoft.com/office/drawing/2014/main" id="{5523BFA0-88AC-42DA-A74B-173ED25DADA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582748" y="2298019"/>
            <a:ext cx="578474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DB47C7C6-B3E8-404B-991B-EF50E87D95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47308" y="2298019"/>
            <a:ext cx="578474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192C37B7-4CBB-4EB2-9A79-0782FCA1B7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60568" y="2298020"/>
            <a:ext cx="1729024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4" name="Text Placeholder 18">
            <a:extLst>
              <a:ext uri="{FF2B5EF4-FFF2-40B4-BE49-F238E27FC236}">
                <a16:creationId xmlns:a16="http://schemas.microsoft.com/office/drawing/2014/main" id="{5DF21E54-2F5F-42F2-B10B-73009B3009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43158" y="2298020"/>
            <a:ext cx="1716485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008BAD42-C0CC-4F4C-B6D1-546F11346D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08122" y="2298020"/>
            <a:ext cx="1709525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D81F16-0E76-4730-9FA9-A0E36D84DB84}"/>
              </a:ext>
            </a:extLst>
          </p:cNvPr>
          <p:cNvSpPr txBox="1"/>
          <p:nvPr userDrawn="1"/>
        </p:nvSpPr>
        <p:spPr>
          <a:xfrm>
            <a:off x="9021325" y="3271005"/>
            <a:ext cx="2598917" cy="218321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AAB4322-0790-43EB-8263-3BDF42C38082}"/>
              </a:ext>
            </a:extLst>
          </p:cNvPr>
          <p:cNvSpPr txBox="1"/>
          <p:nvPr userDrawn="1"/>
        </p:nvSpPr>
        <p:spPr>
          <a:xfrm>
            <a:off x="9021325" y="2033846"/>
            <a:ext cx="2598917" cy="12371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04DC567A-660D-4E90-B78C-0523B1ABCD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9065" y="3433153"/>
            <a:ext cx="2337332" cy="1755195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9" name="Picture Placeholder 13">
            <a:extLst>
              <a:ext uri="{FF2B5EF4-FFF2-40B4-BE49-F238E27FC236}">
                <a16:creationId xmlns:a16="http://schemas.microsoft.com/office/drawing/2014/main" id="{7E3FB952-EB25-46E3-9CB3-4D8B48C9824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134846" y="2298019"/>
            <a:ext cx="578474" cy="70881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0" name="Text Placeholder 18">
            <a:extLst>
              <a:ext uri="{FF2B5EF4-FFF2-40B4-BE49-F238E27FC236}">
                <a16:creationId xmlns:a16="http://schemas.microsoft.com/office/drawing/2014/main" id="{9AB3E1B1-6F5C-468B-9787-56B6B12CBEA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07638" y="2298020"/>
            <a:ext cx="1709525" cy="708812"/>
          </a:xfrm>
        </p:spPr>
        <p:txBody>
          <a:bodyPr tIns="0" bIns="0" anchor="ctr" anchorCtr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642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57448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701749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546050" y="1615299"/>
            <a:ext cx="2133282" cy="22959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390351" y="1615299"/>
            <a:ext cx="2133282" cy="22959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50875" y="4104075"/>
            <a:ext cx="2585558" cy="1755195"/>
          </a:xfrm>
        </p:spPr>
        <p:txBody>
          <a:bodyPr>
            <a:no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5176" y="4104075"/>
            <a:ext cx="2585558" cy="175519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339477" y="4104075"/>
            <a:ext cx="2585558" cy="175519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9183778" y="4104075"/>
            <a:ext cx="2585558" cy="175519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5528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680821" y="1690807"/>
            <a:ext cx="3074919" cy="3401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696600" y="5327416"/>
            <a:ext cx="10800000" cy="849048"/>
          </a:xfrm>
        </p:spPr>
        <p:txBody>
          <a:bodyPr>
            <a:normAutofit/>
          </a:bodyPr>
          <a:lstStyle>
            <a:lvl1pPr marL="180000" indent="-180000" algn="l">
              <a:defRPr/>
            </a:lvl1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427834" y="1808820"/>
            <a:ext cx="1587583" cy="139132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85410" y="3336832"/>
            <a:ext cx="2835316" cy="1577333"/>
          </a:xfr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377469" y="1690807"/>
            <a:ext cx="3074919" cy="3401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124482" y="1808820"/>
            <a:ext cx="1587583" cy="139132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482058" y="3336832"/>
            <a:ext cx="2835316" cy="1577333"/>
          </a:xfr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141451" y="1690807"/>
            <a:ext cx="3074919" cy="3401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888464" y="1808820"/>
            <a:ext cx="1587583" cy="1391326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ru-RU" dirty="0"/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8246040" y="3336832"/>
            <a:ext cx="2835316" cy="1577333"/>
          </a:xfrm>
        </p:spPr>
        <p:txBody>
          <a:bodyPr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722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2"/>
          </p:nvPr>
        </p:nvSpPr>
        <p:spPr>
          <a:xfrm>
            <a:off x="650875" y="1988840"/>
            <a:ext cx="10755313" cy="369041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/>
          <a:p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882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672001" y="1988840"/>
            <a:ext cx="10644579" cy="36904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192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ABBYY Confidential</a:t>
            </a:r>
            <a:endParaRPr lang="en-US" dirty="0"/>
          </a:p>
        </p:txBody>
      </p:sp>
      <p:sp>
        <p:nvSpPr>
          <p:cNvPr id="5" name="Pentagon 4"/>
          <p:cNvSpPr/>
          <p:nvPr userDrawn="1"/>
        </p:nvSpPr>
        <p:spPr>
          <a:xfrm>
            <a:off x="6096000" y="1357854"/>
            <a:ext cx="6095999" cy="2099721"/>
          </a:xfrm>
          <a:prstGeom prst="homePlat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Pentagon 5"/>
          <p:cNvSpPr/>
          <p:nvPr userDrawn="1"/>
        </p:nvSpPr>
        <p:spPr>
          <a:xfrm>
            <a:off x="2457448" y="1358770"/>
            <a:ext cx="5811044" cy="2084518"/>
          </a:xfrm>
          <a:prstGeom prst="homePlate">
            <a:avLst>
              <a:gd name="adj" fmla="val 2746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Pentagon 6"/>
          <p:cNvSpPr/>
          <p:nvPr userDrawn="1"/>
        </p:nvSpPr>
        <p:spPr>
          <a:xfrm>
            <a:off x="0" y="1359228"/>
            <a:ext cx="4286250" cy="2076916"/>
          </a:xfrm>
          <a:prstGeom prst="homePlate">
            <a:avLst>
              <a:gd name="adj" fmla="val 2746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281113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05631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/>
              <a:t>Stage</a:t>
            </a:r>
            <a:endParaRPr lang="ru-RU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51652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676170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/>
              <a:t>Stage</a:t>
            </a:r>
            <a:endParaRPr lang="ru-RU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9186259" y="1673225"/>
            <a:ext cx="1349375" cy="676275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rgbClr val="C60C30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8510777" y="2349500"/>
            <a:ext cx="2700337" cy="97774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baseline="0"/>
            </a:lvl1pPr>
          </a:lstStyle>
          <a:p>
            <a:pPr lvl="0"/>
            <a:r>
              <a:rPr lang="en-US" dirty="0"/>
              <a:t>Stage</a:t>
            </a:r>
            <a:endParaRPr lang="ru-RU" dirty="0"/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650875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2"/>
          <p:cNvSpPr>
            <a:spLocks noGrp="1"/>
          </p:cNvSpPr>
          <p:nvPr>
            <p:ph type="body" sz="quarter" idx="19"/>
          </p:nvPr>
        </p:nvSpPr>
        <p:spPr>
          <a:xfrm>
            <a:off x="4385810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2"/>
          <p:cNvSpPr>
            <a:spLocks noGrp="1"/>
          </p:cNvSpPr>
          <p:nvPr>
            <p:ph type="body" sz="quarter" idx="20"/>
          </p:nvPr>
        </p:nvSpPr>
        <p:spPr>
          <a:xfrm>
            <a:off x="8275945" y="3698875"/>
            <a:ext cx="2879840" cy="238601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58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ABBYY Confidential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88264" y="3924728"/>
            <a:ext cx="3075736" cy="2159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/>
          <p:cNvSpPr/>
          <p:nvPr userDrawn="1"/>
        </p:nvSpPr>
        <p:spPr>
          <a:xfrm>
            <a:off x="688264" y="1763815"/>
            <a:ext cx="3075736" cy="4464496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4240017" y="1763815"/>
            <a:ext cx="3264702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defTabSz="1217402"/>
            <a:r>
              <a:rPr lang="en-US" altLang="ru-RU" sz="2400" cap="all" baseline="0" dirty="0">
                <a:solidFill>
                  <a:srgbClr val="404040"/>
                </a:solidFill>
                <a:latin typeface="Calibri" panose="020F0502020204030204" pitchFamily="34" charset="0"/>
              </a:rPr>
              <a:t>objective</a:t>
            </a:r>
            <a:endParaRPr lang="ru-RU" altLang="ru-RU" sz="2400" cap="all" baseline="0" dirty="0">
              <a:solidFill>
                <a:srgbClr val="40404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877704" y="1763815"/>
            <a:ext cx="3600000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altLang="ru-RU" sz="2400" cap="all" baseline="0" dirty="0">
                <a:solidFill>
                  <a:srgbClr val="C60C30"/>
                </a:solidFill>
                <a:latin typeface="Calibri" panose="020F0502020204030204" pitchFamily="34" charset="0"/>
              </a:rPr>
              <a:t>solution</a:t>
            </a:r>
            <a:endParaRPr lang="ru-RU" sz="2400" spc="120" baseline="0" dirty="0">
              <a:solidFill>
                <a:srgbClr val="C00000"/>
              </a:solidFill>
            </a:endParaRP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250875" y="2303875"/>
            <a:ext cx="3253844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1200"/>
              </a:spcAft>
              <a:buClr>
                <a:srgbClr val="404040"/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872295" y="2303875"/>
            <a:ext cx="3600450" cy="3948427"/>
          </a:xfrm>
        </p:spPr>
        <p:txBody>
          <a:bodyPr lIns="0" tIns="0" rIns="0" bIns="0">
            <a:noAutofit/>
          </a:bodyPr>
          <a:lstStyle>
            <a:lvl1pPr marL="180000" indent="-180000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 sz="1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688264" y="4959171"/>
            <a:ext cx="3075736" cy="990110"/>
          </a:xfrm>
        </p:spPr>
        <p:txBody>
          <a:bodyPr lIns="288000" tIns="0" rIns="288000" bIns="0">
            <a:normAutofit/>
          </a:bodyPr>
          <a:lstStyle>
            <a:lvl1pPr marL="0" indent="0" algn="ctr">
              <a:buFontTx/>
              <a:buNone/>
              <a:defRPr sz="1500" cap="all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Value</a:t>
            </a:r>
            <a:br>
              <a:rPr lang="en-US" dirty="0"/>
            </a:br>
            <a:r>
              <a:rPr lang="ru-RU" dirty="0"/>
              <a:t>не более 4 строк</a:t>
            </a:r>
            <a:endParaRPr lang="en-US" dirty="0"/>
          </a:p>
        </p:txBody>
      </p:sp>
      <p:sp>
        <p:nvSpPr>
          <p:cNvPr id="12" name="Picture Placeholder 21"/>
          <p:cNvSpPr>
            <a:spLocks noGrp="1"/>
          </p:cNvSpPr>
          <p:nvPr>
            <p:ph type="pic" sz="quarter" idx="16" hasCustomPrompt="1"/>
          </p:nvPr>
        </p:nvSpPr>
        <p:spPr>
          <a:xfrm>
            <a:off x="1468745" y="3992235"/>
            <a:ext cx="1495360" cy="89942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191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ABBYY Confidential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85227" y="2189167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096000" y="2189167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685227" y="3564015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096000" y="3564015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85227" y="4934472"/>
            <a:ext cx="1197900" cy="0"/>
          </a:xfrm>
          <a:prstGeom prst="line">
            <a:avLst/>
          </a:prstGeom>
          <a:ln w="25400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85034" y="2335544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00" y="2335544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034" y="3723391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096000" y="3723391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85034" y="5111238"/>
            <a:ext cx="4572000" cy="900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218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oi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2" t="21101" r="31382"/>
          <a:stretch/>
        </p:blipFill>
        <p:spPr>
          <a:xfrm>
            <a:off x="8475662" y="1358770"/>
            <a:ext cx="3716337" cy="549923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8475663" y="1358770"/>
            <a:ext cx="3714018" cy="5499230"/>
          </a:xfrm>
          <a:prstGeom prst="rect">
            <a:avLst/>
          </a:prstGeom>
          <a:solidFill>
            <a:schemeClr val="tx2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3FC6931-B3CA-4F53-B615-CC398E27A4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54" y="1854200"/>
            <a:ext cx="7227887" cy="4230688"/>
          </a:xfrm>
        </p:spPr>
        <p:txBody>
          <a:bodyPr>
            <a:noAutofit/>
          </a:bodyPr>
          <a:lstStyle>
            <a:lvl1pPr>
              <a:defRPr sz="2800"/>
            </a:lvl1pPr>
            <a:lvl2pPr marL="396000">
              <a:defRPr sz="2400"/>
            </a:lvl2pPr>
            <a:lvl3pPr marL="648000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616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etween_slid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40" y="351392"/>
            <a:ext cx="1071973" cy="33372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1730"/>
            <a:ext cx="4741200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47700" y="1943835"/>
            <a:ext cx="3603625" cy="1759015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8000" y="4059070"/>
            <a:ext cx="2750400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272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oi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8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31431"/>
          <a:stretch/>
        </p:blipFill>
        <p:spPr>
          <a:xfrm>
            <a:off x="8473343" y="1358770"/>
            <a:ext cx="3718657" cy="549923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473343" y="1358771"/>
            <a:ext cx="3718657" cy="5499230"/>
          </a:xfrm>
          <a:prstGeom prst="rect">
            <a:avLst/>
          </a:prstGeom>
          <a:solidFill>
            <a:srgbClr val="353F4B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0A7E2FB-05FB-4514-BBFB-A5C731C49F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54" y="1854200"/>
            <a:ext cx="7227887" cy="4230688"/>
          </a:xfrm>
        </p:spPr>
        <p:txBody>
          <a:bodyPr>
            <a:noAutofit/>
          </a:bodyPr>
          <a:lstStyle>
            <a:lvl1pPr>
              <a:defRPr sz="2800"/>
            </a:lvl1pPr>
            <a:lvl2pPr marL="396000">
              <a:defRPr sz="2400"/>
            </a:lvl2pPr>
            <a:lvl3pPr marL="648000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407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oi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r="39192"/>
          <a:stretch/>
        </p:blipFill>
        <p:spPr>
          <a:xfrm>
            <a:off x="8473342" y="1358770"/>
            <a:ext cx="3738267" cy="551061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8473343" y="1358770"/>
            <a:ext cx="3741813" cy="5510609"/>
          </a:xfrm>
          <a:prstGeom prst="rect">
            <a:avLst/>
          </a:prstGeom>
          <a:solidFill>
            <a:schemeClr val="accent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464018"/>
            <a:ext cx="8301038" cy="5393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C1F4C3-CCCC-4091-B8FF-C668C4192C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54" y="1854200"/>
            <a:ext cx="7227887" cy="4230688"/>
          </a:xfrm>
        </p:spPr>
        <p:txBody>
          <a:bodyPr>
            <a:noAutofit/>
          </a:bodyPr>
          <a:lstStyle>
            <a:lvl1pPr>
              <a:defRPr sz="2800"/>
            </a:lvl1pPr>
            <a:lvl2pPr marL="396000">
              <a:defRPr sz="2400"/>
            </a:lvl2pPr>
            <a:lvl3pPr marL="648000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3114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oi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28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29649" b="5294"/>
          <a:stretch/>
        </p:blipFill>
        <p:spPr>
          <a:xfrm>
            <a:off x="8473342" y="1358770"/>
            <a:ext cx="3718657" cy="549923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473341" y="1358770"/>
            <a:ext cx="3718659" cy="5507314"/>
          </a:xfrm>
          <a:prstGeom prst="rect">
            <a:avLst/>
          </a:prstGeom>
          <a:solidFill>
            <a:schemeClr val="tx1">
              <a:lumMod val="75000"/>
              <a:lumOff val="2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5266E0B-AEBC-444A-9C6F-B58C6EFDE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54" y="1854200"/>
            <a:ext cx="7227887" cy="4230688"/>
          </a:xfrm>
        </p:spPr>
        <p:txBody>
          <a:bodyPr>
            <a:noAutofit/>
          </a:bodyPr>
          <a:lstStyle>
            <a:lvl1pPr>
              <a:defRPr sz="2800"/>
            </a:lvl1pPr>
            <a:lvl2pPr marL="396000">
              <a:defRPr sz="2400"/>
            </a:lvl2pPr>
            <a:lvl3pPr marL="648000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650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poi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28"/>
          <p:cNvPicPr preferRelativeResize="0"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4" t="21667" r="7705"/>
          <a:stretch/>
        </p:blipFill>
        <p:spPr>
          <a:xfrm>
            <a:off x="8473342" y="1358770"/>
            <a:ext cx="3711037" cy="550731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8473343" y="1338398"/>
            <a:ext cx="3711036" cy="5527686"/>
          </a:xfrm>
          <a:prstGeom prst="rect">
            <a:avLst/>
          </a:prstGeom>
          <a:solidFill>
            <a:schemeClr val="accent1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3284538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43546" y="2155658"/>
            <a:ext cx="1834963" cy="1588737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50875" y="4104075"/>
            <a:ext cx="2220305" cy="1755195"/>
          </a:xfrm>
        </p:spPr>
        <p:txBody>
          <a:bodyPr>
            <a:no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3324018" y="2155658"/>
            <a:ext cx="1834963" cy="1588737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131347" y="4104075"/>
            <a:ext cx="2220305" cy="1755195"/>
          </a:xfrm>
        </p:spPr>
        <p:txBody>
          <a:bodyPr>
            <a:no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784975" y="2155658"/>
            <a:ext cx="1834963" cy="1588737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592304" y="4104075"/>
            <a:ext cx="2220305" cy="1755195"/>
          </a:xfrm>
        </p:spPr>
        <p:txBody>
          <a:bodyPr>
            <a:noAutofit/>
          </a:bodyPr>
          <a:lstStyle>
            <a:lvl1pPr marL="0" marR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 sz="2000" b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6765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_your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ADFCE41-CAD6-470D-A6F9-BA64210BB7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4075" y="1358900"/>
            <a:ext cx="3717925" cy="54991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358770"/>
            <a:ext cx="8473343" cy="5499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796300" y="1854200"/>
            <a:ext cx="3060738" cy="170981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 marL="0" indent="0">
              <a:buNone/>
              <a:defRPr sz="20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0CB2D81-979F-4F20-8C9C-61232D493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954" y="1854200"/>
            <a:ext cx="7227887" cy="4230688"/>
          </a:xfrm>
        </p:spPr>
        <p:txBody>
          <a:bodyPr>
            <a:noAutofit/>
          </a:bodyPr>
          <a:lstStyle>
            <a:lvl1pPr>
              <a:defRPr sz="2800"/>
            </a:lvl1pPr>
            <a:lvl2pPr marL="396000">
              <a:defRPr sz="2400"/>
            </a:lvl2pPr>
            <a:lvl3pPr marL="648000"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690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19926" r="1608" b="1"/>
          <a:stretch/>
        </p:blipFill>
        <p:spPr>
          <a:xfrm>
            <a:off x="2650" y="-1"/>
            <a:ext cx="12189350" cy="6835915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3964" y="4716920"/>
            <a:ext cx="12189350" cy="2157662"/>
          </a:xfrm>
          <a:prstGeom prst="rect">
            <a:avLst/>
          </a:prstGeom>
          <a:solidFill>
            <a:schemeClr val="accent4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/>
          <p:cNvSpPr/>
          <p:nvPr userDrawn="1"/>
        </p:nvSpPr>
        <p:spPr>
          <a:xfrm>
            <a:off x="685034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089120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7859850" y="4656049"/>
            <a:ext cx="2105485" cy="7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C30"/>
              </a:solidFill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88264" y="3127198"/>
            <a:ext cx="2403112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089120" y="3127198"/>
            <a:ext cx="2772474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827350" y="3127198"/>
            <a:ext cx="2772474" cy="1490183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688974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4089120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7827350" y="5003800"/>
            <a:ext cx="3032125" cy="112553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9C0871-D067-45C1-A9F8-A35DFB3D897A}"/>
              </a:ext>
            </a:extLst>
          </p:cNvPr>
          <p:cNvSpPr/>
          <p:nvPr userDrawn="1"/>
        </p:nvSpPr>
        <p:spPr>
          <a:xfrm>
            <a:off x="4724" y="0"/>
            <a:ext cx="12189349" cy="4716919"/>
          </a:xfrm>
          <a:prstGeom prst="rect">
            <a:avLst/>
          </a:prstGeom>
          <a:solidFill>
            <a:schemeClr val="bg1">
              <a:lumMod val="5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73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3"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8078"/>
          <a:stretch/>
        </p:blipFill>
        <p:spPr>
          <a:xfrm>
            <a:off x="1" y="8620"/>
            <a:ext cx="12213104" cy="684076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8620"/>
            <a:ext cx="12213105" cy="6849380"/>
          </a:xfrm>
          <a:prstGeom prst="rect">
            <a:avLst/>
          </a:prstGeom>
          <a:solidFill>
            <a:schemeClr val="accent4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95468" y="1133745"/>
            <a:ext cx="6570662" cy="193521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95468" y="3613577"/>
            <a:ext cx="6570662" cy="206567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05652"/>
            <a:ext cx="1163384" cy="423048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8796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&#10;&#10;Description automatically generated">
            <a:extLst>
              <a:ext uri="{FF2B5EF4-FFF2-40B4-BE49-F238E27FC236}">
                <a16:creationId xmlns:a16="http://schemas.microsoft.com/office/drawing/2014/main" id="{D810A057-A40A-4B7A-B012-81533844CF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1E9BCA-EC1F-4A15-B05D-96000D6A4376}"/>
              </a:ext>
            </a:extLst>
          </p:cNvPr>
          <p:cNvSpPr/>
          <p:nvPr userDrawn="1"/>
        </p:nvSpPr>
        <p:spPr>
          <a:xfrm>
            <a:off x="2652" y="-1990"/>
            <a:ext cx="12189349" cy="6859990"/>
          </a:xfrm>
          <a:prstGeom prst="rect">
            <a:avLst/>
          </a:prstGeom>
          <a:solidFill>
            <a:schemeClr val="tx1">
              <a:lumMod val="75000"/>
              <a:lumOff val="2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4EE347C-484D-49E9-859F-81040063AC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552384" y="6453336"/>
            <a:ext cx="2304256" cy="288032"/>
          </a:xfrm>
        </p:spPr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8E2FBD0-0F9F-4830-A496-F93E0A4131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468" y="1133745"/>
            <a:ext cx="6570662" cy="193521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1E974B-6DE3-4EE8-8AA3-FB05F3AE2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68" y="3613577"/>
            <a:ext cx="6570662" cy="206567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0" indent="0">
              <a:buNone/>
              <a:defRPr sz="3200">
                <a:solidFill>
                  <a:schemeClr val="bg1"/>
                </a:solidFill>
              </a:defRPr>
            </a:lvl2pPr>
            <a:lvl3pPr marL="0" indent="0">
              <a:buNone/>
              <a:defRPr sz="2800">
                <a:solidFill>
                  <a:schemeClr val="bg1"/>
                </a:solidFill>
              </a:defRPr>
            </a:lvl3pPr>
            <a:lvl4pPr marL="0" indent="0">
              <a:buNone/>
              <a:defRPr sz="2400">
                <a:solidFill>
                  <a:schemeClr val="bg1"/>
                </a:solidFill>
              </a:defRPr>
            </a:lvl4pPr>
            <a:lvl5pPr marL="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6ACF29-DAAB-4FC0-9BE3-D370B8552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305652"/>
            <a:ext cx="1163384" cy="423048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6DB13A-5159-4DE4-B190-B6C4DB0E3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9135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e_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BBDB77-CE8B-4FA6-9F90-05972D05D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0568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6DB759-A19D-4778-BECC-AB2D047A293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623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pic>
        <p:nvPicPr>
          <p:cNvPr id="10" name="Picture 9" descr="A person sitting on a table&#10;&#10;Description automatically generated">
            <a:extLst>
              <a:ext uri="{FF2B5EF4-FFF2-40B4-BE49-F238E27FC236}">
                <a16:creationId xmlns:a16="http://schemas.microsoft.com/office/drawing/2014/main" id="{3EBF8F31-14A3-416B-B1BD-71F001DD2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39461"/>
          <a:stretch/>
        </p:blipFill>
        <p:spPr>
          <a:xfrm flipH="1">
            <a:off x="0" y="1338074"/>
            <a:ext cx="12192000" cy="2946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A86029-4C6F-48AF-91F0-03DF9DCB58F0}"/>
              </a:ext>
            </a:extLst>
          </p:cNvPr>
          <p:cNvSpPr/>
          <p:nvPr userDrawn="1"/>
        </p:nvSpPr>
        <p:spPr>
          <a:xfrm>
            <a:off x="266" y="1338074"/>
            <a:ext cx="12192714" cy="2946589"/>
          </a:xfrm>
          <a:prstGeom prst="rect">
            <a:avLst/>
          </a:prstGeom>
          <a:gradFill>
            <a:gsLst>
              <a:gs pos="31000">
                <a:srgbClr val="13496B">
                  <a:alpha val="60000"/>
                </a:srgbClr>
              </a:gs>
              <a:gs pos="83000">
                <a:schemeClr val="accent1">
                  <a:lumMod val="50000"/>
                  <a:alpha val="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84D140-D26F-46B3-AEF8-982141EF8D1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50568" y="1731669"/>
            <a:ext cx="4850377" cy="215883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2063999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e_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person&#10;&#10;Description automatically generated">
            <a:extLst>
              <a:ext uri="{FF2B5EF4-FFF2-40B4-BE49-F238E27FC236}">
                <a16:creationId xmlns:a16="http://schemas.microsoft.com/office/drawing/2014/main" id="{05E1533C-92E6-42B4-9A61-8DB4601E8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" b="27457"/>
          <a:stretch/>
        </p:blipFill>
        <p:spPr>
          <a:xfrm>
            <a:off x="0" y="1338074"/>
            <a:ext cx="12192000" cy="2946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83A86C-105D-45FF-96D5-26B7533BB503}"/>
              </a:ext>
            </a:extLst>
          </p:cNvPr>
          <p:cNvSpPr/>
          <p:nvPr userDrawn="1"/>
        </p:nvSpPr>
        <p:spPr>
          <a:xfrm>
            <a:off x="266" y="1338074"/>
            <a:ext cx="12192714" cy="2946589"/>
          </a:xfrm>
          <a:prstGeom prst="rect">
            <a:avLst/>
          </a:prstGeom>
          <a:gradFill>
            <a:gsLst>
              <a:gs pos="31000">
                <a:schemeClr val="accent4">
                  <a:lumMod val="50000"/>
                  <a:alpha val="73000"/>
                </a:schemeClr>
              </a:gs>
              <a:gs pos="83000">
                <a:schemeClr val="accent4">
                  <a:lumMod val="50000"/>
                  <a:alpha val="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BBDB77-CE8B-4FA6-9F90-05972D05D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0568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6DB759-A19D-4778-BECC-AB2D047A293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623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E01AF-3E7E-43A0-AA39-73FA36BF1A9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50568" y="1731669"/>
            <a:ext cx="4850377" cy="215883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333502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between_sli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40" y="351392"/>
            <a:ext cx="1071973" cy="33372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1730"/>
            <a:ext cx="4741200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47700" y="1943835"/>
            <a:ext cx="3603625" cy="1759015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8000" y="4014065"/>
            <a:ext cx="2750400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22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_your_picture_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BDAE19-856E-494B-A162-4933588DA4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38263"/>
            <a:ext cx="12192000" cy="29464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BBDB77-CE8B-4FA6-9F90-05972D05D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0568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6DB759-A19D-4778-BECC-AB2D047A293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623" y="4496576"/>
            <a:ext cx="4850377" cy="14904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0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EE01AF-3E7E-43A0-AA39-73FA36BF1A9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50568" y="1731669"/>
            <a:ext cx="4850377" cy="215883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2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marL="0" lvl="0" algn="l" defTabSz="1219261" rtl="0" eaLnBrk="1" latinLnBrk="0" hangingPunct="1">
              <a:defRPr/>
            </a:pPr>
            <a:r>
              <a:rPr lang="en-US" dirty="0"/>
              <a:t>Slide text</a:t>
            </a:r>
          </a:p>
        </p:txBody>
      </p:sp>
    </p:spTree>
    <p:extLst>
      <p:ext uri="{BB962C8B-B14F-4D97-AF65-F5344CB8AC3E}">
        <p14:creationId xmlns:p14="http://schemas.microsoft.com/office/powerpoint/2010/main" val="1310571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_your_picture_cas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0A1F3-F616-4324-85D1-DED08275DD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358900"/>
            <a:ext cx="3878263" cy="297497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3" y="317384"/>
            <a:ext cx="9776451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E2C6D-906D-4C21-AAF3-399F0D9DD5EA}"/>
              </a:ext>
            </a:extLst>
          </p:cNvPr>
          <p:cNvSpPr/>
          <p:nvPr userDrawn="1"/>
        </p:nvSpPr>
        <p:spPr>
          <a:xfrm>
            <a:off x="3878864" y="1358770"/>
            <a:ext cx="8313137" cy="2975323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7CEBBB-686F-43D4-8073-D844FE77C7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8500" y="5722938"/>
            <a:ext cx="2989263" cy="606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0" indent="0" algn="ctr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0D6B5002-17F7-4BCE-8D15-890E3D26A8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7863" y="5722938"/>
            <a:ext cx="2989263" cy="606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0" indent="0" algn="ctr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7F895D64-927D-4D1E-AC04-5F57E83DE7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9137" y="5722938"/>
            <a:ext cx="2989263" cy="606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0" indent="0" algn="ctr">
              <a:buNone/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E290F341-ED84-48AA-916A-8AF5D1B43A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19768" y="5192713"/>
            <a:ext cx="468000" cy="4680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9E1251C2-F476-4C49-BD89-747BC9F310A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769131" y="5192713"/>
            <a:ext cx="468000" cy="4680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EC2E7B13-3427-4FFB-ABB9-F5A844F839A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18494" y="5192713"/>
            <a:ext cx="468000" cy="46800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A8FCC485-744A-490D-BAD4-B19172791C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8264" y="4577770"/>
            <a:ext cx="3650638" cy="468001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1800" kern="1200" cap="all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244AAE38-DD24-41D6-9035-33C9C08605E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5017" y="1583795"/>
            <a:ext cx="1895627" cy="94443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  <a:endParaRPr lang="ru-RU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A31107A-70D1-4702-B378-A792E22510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4964" y="1583795"/>
            <a:ext cx="7527474" cy="2520280"/>
          </a:xfrm>
        </p:spPr>
        <p:txBody>
          <a:bodyPr>
            <a:noAutofit/>
          </a:bodyPr>
          <a:lstStyle>
            <a:lvl1pPr marL="360000" indent="-360000">
              <a:buFont typeface="+mj-lt"/>
              <a:buAutoNum type="arabicPeriod"/>
              <a:defRPr sz="2800"/>
            </a:lvl1pPr>
            <a:lvl2pPr marL="673200" indent="-360000">
              <a:buFont typeface="+mj-lt"/>
              <a:buAutoNum type="arabicPeriod"/>
              <a:defRPr sz="2400"/>
            </a:lvl2pPr>
            <a:lvl3pPr marL="900000" indent="-252000">
              <a:buFont typeface="+mj-lt"/>
              <a:buAutoNum type="arabicPeriod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2934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_your_picture_cas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E93E-0A08-46D6-9E9D-26297BD1DED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1358900"/>
            <a:ext cx="12192000" cy="47704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9821456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5425DAAD-3049-49E0-90B0-D4364C322F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76320" y="2528900"/>
            <a:ext cx="2810603" cy="1245568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CB41F02B-84B9-4FC2-86EE-94F8F9E1C6C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76320" y="4184911"/>
            <a:ext cx="2810603" cy="1245568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C24887C8-67A3-417B-BA89-DFAD9582313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8733" y="2528900"/>
            <a:ext cx="2810603" cy="1245568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D6475BC-7588-4259-B45D-9B22BD2132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338733" y="4184911"/>
            <a:ext cx="2810603" cy="1245568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C7F58CBC-92B7-48D6-8248-BC1B9490E5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09638" y="2528900"/>
            <a:ext cx="2810603" cy="1245568"/>
          </a:xfrm>
        </p:spPr>
        <p:txBody>
          <a:bodyPr/>
          <a:lstStyle>
            <a:lvl1pPr marL="0" indent="0" algn="l" defTabSz="914309" rtl="0" eaLnBrk="1" latinLnBrk="0" hangingPunct="1"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>
              <a:buNone/>
              <a:defRPr sz="1600" cap="all" baseline="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69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BF4CC-8EC7-C04A-BFAA-8F398B676799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2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421" y="368240"/>
            <a:ext cx="9903884" cy="118855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57984" cy="4853136"/>
          </a:xfrm>
        </p:spPr>
        <p:txBody>
          <a:bodyPr/>
          <a:lstStyle>
            <a:lvl1pPr>
              <a:spcAft>
                <a:spcPts val="267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533"/>
              </a:spcBef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256" y="6456515"/>
            <a:ext cx="2216381" cy="365125"/>
          </a:xfrm>
          <a:prstGeom prst="rect">
            <a:avLst/>
          </a:prstGeom>
        </p:spPr>
        <p:txBody>
          <a:bodyPr vert="horz" lIns="0" tIns="45720" rIns="0" bIns="45720" rtlCol="0" anchor="t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 </a:t>
            </a:r>
          </a:p>
        </p:txBody>
      </p:sp>
    </p:spTree>
    <p:extLst>
      <p:ext uri="{BB962C8B-B14F-4D97-AF65-F5344CB8AC3E}">
        <p14:creationId xmlns:p14="http://schemas.microsoft.com/office/powerpoint/2010/main" val="144119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_between_sli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6" cy="6859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340" y="351392"/>
            <a:ext cx="1071973" cy="33372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1730"/>
            <a:ext cx="4741200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33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48000" y="4014065"/>
            <a:ext cx="2750400" cy="0"/>
          </a:xfrm>
          <a:prstGeom prst="line">
            <a:avLst/>
          </a:prstGeom>
          <a:ln w="28575">
            <a:solidFill>
              <a:srgbClr val="C60C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47700" y="1943835"/>
            <a:ext cx="3603625" cy="1759015"/>
          </a:xfrm>
        </p:spPr>
        <p:txBody>
          <a:bodyPr anchor="b" anchorCtr="0">
            <a:noAutofit/>
          </a:bodyPr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Edit Master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937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40" y="68"/>
            <a:ext cx="7695855" cy="685769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ABBYY Confidential</a:t>
            </a: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1730375" y="1653745"/>
            <a:ext cx="4591050" cy="4160520"/>
          </a:xfrm>
        </p:spPr>
        <p:txBody>
          <a:bodyPr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07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88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6600" y="1719290"/>
            <a:ext cx="1080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7440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grey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58771"/>
            <a:ext cx="12192000" cy="47705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6600" y="1719290"/>
            <a:ext cx="1080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9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Slide text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5952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75" y="368240"/>
            <a:ext cx="1023865" cy="3000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552384" y="6453336"/>
            <a:ext cx="2304256" cy="288032"/>
          </a:xfrm>
          <a:prstGeom prst="rect">
            <a:avLst/>
          </a:prstGeom>
        </p:spPr>
        <p:txBody>
          <a:bodyPr vert="horz" lIns="0" tIns="45718" rIns="0" bIns="45718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A3CC-9215-4D44-A91D-3C56E408671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85034" y="317384"/>
            <a:ext cx="8901989" cy="9005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683505" y="1705212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264" y="6354325"/>
            <a:ext cx="5632761" cy="3382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ABBYY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263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80" r:id="rId2"/>
    <p:sldLayoutId id="2147484382" r:id="rId3"/>
    <p:sldLayoutId id="2147484381" r:id="rId4"/>
    <p:sldLayoutId id="2147484407" r:id="rId5"/>
    <p:sldLayoutId id="2147484406" r:id="rId6"/>
    <p:sldLayoutId id="2147483654" r:id="rId7"/>
    <p:sldLayoutId id="2147484379" r:id="rId8"/>
    <p:sldLayoutId id="2147484391" r:id="rId9"/>
    <p:sldLayoutId id="2147484388" r:id="rId10"/>
    <p:sldLayoutId id="2147484384" r:id="rId11"/>
    <p:sldLayoutId id="2147484385" r:id="rId12"/>
    <p:sldLayoutId id="2147484395" r:id="rId13"/>
    <p:sldLayoutId id="2147484396" r:id="rId14"/>
    <p:sldLayoutId id="2147484494" r:id="rId15"/>
    <p:sldLayoutId id="2147484376" r:id="rId16"/>
    <p:sldLayoutId id="2147484377" r:id="rId17"/>
    <p:sldLayoutId id="2147484378" r:id="rId18"/>
    <p:sldLayoutId id="2147484418" r:id="rId19"/>
    <p:sldLayoutId id="2147484397" r:id="rId20"/>
    <p:sldLayoutId id="2147484417" r:id="rId21"/>
    <p:sldLayoutId id="2147484337" r:id="rId22"/>
    <p:sldLayoutId id="2147484398" r:id="rId23"/>
    <p:sldLayoutId id="2147484330" r:id="rId24"/>
    <p:sldLayoutId id="2147484412" r:id="rId25"/>
    <p:sldLayoutId id="2147484411" r:id="rId26"/>
    <p:sldLayoutId id="2147484408" r:id="rId27"/>
    <p:sldLayoutId id="2147484409" r:id="rId28"/>
    <p:sldLayoutId id="2147484373" r:id="rId29"/>
    <p:sldLayoutId id="2147484386" r:id="rId30"/>
    <p:sldLayoutId id="2147484389" r:id="rId31"/>
    <p:sldLayoutId id="2147484390" r:id="rId32"/>
    <p:sldLayoutId id="2147484387" r:id="rId33"/>
    <p:sldLayoutId id="2147484495" r:id="rId34"/>
    <p:sldLayoutId id="2147484410" r:id="rId35"/>
    <p:sldLayoutId id="2147484405" r:id="rId36"/>
    <p:sldLayoutId id="2147484416" r:id="rId37"/>
    <p:sldLayoutId id="2147484493" r:id="rId38"/>
    <p:sldLayoutId id="2147484492" r:id="rId39"/>
    <p:sldLayoutId id="2147484496" r:id="rId40"/>
    <p:sldLayoutId id="2147484497" r:id="rId41"/>
    <p:sldLayoutId id="2147484498" r:id="rId42"/>
    <p:sldLayoutId id="2147484499" r:id="rId43"/>
    <p:sldLayoutId id="2147484500" r:id="rId44"/>
  </p:sldLayoutIdLst>
  <p:hf hdr="0" dt="0"/>
  <p:txStyles>
    <p:titleStyle>
      <a:lvl1pPr algn="l" defTabSz="914309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000" b="0" kern="0" baseline="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lang="en-US" sz="2400" kern="1200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21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1800" b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0000" indent="-180000" algn="l" defTabSz="914309" rtl="0" eaLnBrk="1" latinLnBrk="0" hangingPunct="1">
        <a:spcBef>
          <a:spcPts val="0"/>
        </a:spcBef>
        <a:spcAft>
          <a:spcPts val="1200"/>
        </a:spcAft>
        <a:buClr>
          <a:srgbClr val="C00000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former.huggingface.co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1.png"/><Relationship Id="rId4" Type="http://schemas.openxmlformats.org/officeDocument/2006/relationships/hyperlink" Target="https://porfirevich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play.aidungeon.io/" TargetMode="External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github.com/salesforce/ctrl" TargetMode="Externa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github.com/harvardnlp/NeuralSteganography" TargetMode="Externa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hyperlink" Target="mailto:brains@abbyy.com" TargetMode="External"/><Relationship Id="rId4" Type="http://schemas.openxmlformats.org/officeDocument/2006/relationships/hyperlink" Target="mailto:job@abbyy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0376" y="2011263"/>
            <a:ext cx="3776220" cy="1759015"/>
          </a:xfrm>
        </p:spPr>
        <p:txBody>
          <a:bodyPr/>
          <a:lstStyle/>
          <a:p>
            <a:r>
              <a:rPr lang="ru-RU" dirty="0"/>
              <a:t>Практические вопросы </a:t>
            </a:r>
            <a:r>
              <a:rPr lang="en-US" dirty="0"/>
              <a:t>NLP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dirty="0"/>
              <a:t>2020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ru-RU" dirty="0" err="1"/>
              <a:t>Димов</a:t>
            </a:r>
            <a:r>
              <a:rPr lang="ru-RU" dirty="0"/>
              <a:t> Илья,</a:t>
            </a:r>
            <a:br>
              <a:rPr lang="ru-RU" dirty="0"/>
            </a:br>
            <a:r>
              <a:rPr lang="en-US" dirty="0"/>
              <a:t>feat. </a:t>
            </a:r>
            <a:r>
              <a:rPr lang="ru-RU" dirty="0"/>
              <a:t>Смуров Иван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867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EA20EA-B807-4D0F-B6A3-0EBBCBC9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сложности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9462C-F0FF-4D91-B4FF-C604CDAB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2EE04081-746B-447B-8F75-ED678AB6992E}"/>
              </a:ext>
            </a:extLst>
          </p:cNvPr>
          <p:cNvSpPr/>
          <p:nvPr/>
        </p:nvSpPr>
        <p:spPr>
          <a:xfrm>
            <a:off x="2090555" y="2663915"/>
            <a:ext cx="4230470" cy="166518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/>
              <a:t>Эти типы стали есть на складе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917EF-ADC0-49BB-9EB0-BBF4075A4E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35" y="1041028"/>
            <a:ext cx="3755241" cy="2816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72C40-DE50-4B57-9608-757E532F7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8878"/>
          <a:stretch/>
        </p:blipFill>
        <p:spPr>
          <a:xfrm>
            <a:off x="7311136" y="3897215"/>
            <a:ext cx="3755240" cy="24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87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CB4E09-664B-4CE1-98AE-E4C985EAE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решить все эти проблемы?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3583D-43CD-4E98-9259-9060AA08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076" name="Picture 4" descr="Картинки по запросу &quot;through coding and algorithms meme&quot;&quot;">
            <a:extLst>
              <a:ext uri="{FF2B5EF4-FFF2-40B4-BE49-F238E27FC236}">
                <a16:creationId xmlns:a16="http://schemas.microsoft.com/office/drawing/2014/main" id="{62078DD8-0206-4732-81FB-DA9DDE5B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21" y="714229"/>
            <a:ext cx="5949518" cy="56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CB7E3-7253-4CD1-A072-33BBD2230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3765"/>
            <a:ext cx="5946596" cy="1536021"/>
          </a:xfrm>
          <a:prstGeom prst="rect">
            <a:avLst/>
          </a:prstGeom>
        </p:spPr>
      </p:pic>
      <p:pic>
        <p:nvPicPr>
          <p:cNvPr id="3078" name="Picture 6" descr="Картинки по запросу &quot;meme man sciens&quot;&quot;">
            <a:extLst>
              <a:ext uri="{FF2B5EF4-FFF2-40B4-BE49-F238E27FC236}">
                <a16:creationId xmlns:a16="http://schemas.microsoft.com/office/drawing/2014/main" id="{19D27DD2-8AAA-45BE-B7F1-87AC73A01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76" y="3436711"/>
            <a:ext cx="1859185" cy="18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0845AA-9569-4C33-BC05-8E7D98CE476C}"/>
              </a:ext>
            </a:extLst>
          </p:cNvPr>
          <p:cNvSpPr/>
          <p:nvPr/>
        </p:nvSpPr>
        <p:spPr>
          <a:xfrm>
            <a:off x="1065448" y="4667072"/>
            <a:ext cx="46133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have achieved</a:t>
            </a:r>
            <a:b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SCIENS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5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к </a:t>
            </a:r>
            <a:r>
              <a:rPr lang="ru-RU" dirty="0" err="1"/>
              <a:t>пайплайну</a:t>
            </a:r>
            <a:r>
              <a:rPr lang="ru-RU" dirty="0"/>
              <a:t> </a:t>
            </a:r>
            <a:r>
              <a:rPr lang="en-US" dirty="0"/>
              <a:t>NLP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 недавнего времени (</a:t>
            </a:r>
            <a:r>
              <a:rPr lang="en-US" dirty="0"/>
              <a:t>3</a:t>
            </a:r>
            <a:r>
              <a:rPr lang="ru-RU" dirty="0"/>
              <a:t>-</a:t>
            </a:r>
            <a:r>
              <a:rPr lang="en-US" dirty="0"/>
              <a:t>5</a:t>
            </a:r>
            <a:r>
              <a:rPr lang="ru-RU" dirty="0"/>
              <a:t> лет назад в зависимости от задачи) классические методы машинного обучения были не хуже нейросетей. Однако сейчас </a:t>
            </a:r>
            <a:r>
              <a:rPr lang="ru-RU" dirty="0" err="1"/>
              <a:t>нейросети</a:t>
            </a:r>
            <a:r>
              <a:rPr lang="ru-RU" dirty="0"/>
              <a:t> практически для всех задач дают более высокие результаты</a:t>
            </a:r>
          </a:p>
          <a:p>
            <a:r>
              <a:rPr lang="ru-RU" dirty="0"/>
              <a:t>Классические методы для каждой задачи использовали разные архитектуры и наборы признаков</a:t>
            </a:r>
          </a:p>
          <a:p>
            <a:r>
              <a:rPr lang="ru-RU" dirty="0"/>
              <a:t>Архитектуры </a:t>
            </a:r>
            <a:r>
              <a:rPr lang="ru-RU" dirty="0" err="1"/>
              <a:t>нейросетей</a:t>
            </a:r>
            <a:r>
              <a:rPr lang="ru-RU" dirty="0"/>
              <a:t> для разных задач различаются меньше, а признаки часто вообще не отличаются.</a:t>
            </a:r>
          </a:p>
          <a:p>
            <a:r>
              <a:rPr lang="ru-RU" dirty="0"/>
              <a:t>Таким образом, можно утверждать, что</a:t>
            </a:r>
            <a:r>
              <a:rPr lang="en-US" dirty="0"/>
              <a:t> </a:t>
            </a:r>
            <a:r>
              <a:rPr lang="ru-RU" dirty="0"/>
              <a:t>сформировался </a:t>
            </a:r>
            <a:r>
              <a:rPr lang="ru-RU" dirty="0" err="1"/>
              <a:t>пайплайн</a:t>
            </a:r>
            <a:r>
              <a:rPr lang="ru-RU" dirty="0"/>
              <a:t> </a:t>
            </a:r>
            <a:r>
              <a:rPr lang="en-US" dirty="0"/>
              <a:t>NLP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67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56" y="248647"/>
            <a:ext cx="9889067" cy="1188552"/>
          </a:xfrm>
        </p:spPr>
        <p:txBody>
          <a:bodyPr>
            <a:normAutofit/>
          </a:bodyPr>
          <a:lstStyle/>
          <a:p>
            <a:r>
              <a:rPr lang="ru-RU" dirty="0" err="1"/>
              <a:t>Пайплайн</a:t>
            </a:r>
            <a:r>
              <a:rPr lang="ru-RU" dirty="0"/>
              <a:t> </a:t>
            </a:r>
            <a:r>
              <a:rPr lang="en-US" dirty="0"/>
              <a:t>NLP</a:t>
            </a:r>
            <a:r>
              <a:rPr lang="ru-RU" dirty="0"/>
              <a:t>: сегментация и </a:t>
            </a:r>
            <a:r>
              <a:rPr lang="ru-RU" dirty="0" err="1"/>
              <a:t>токенизация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большинства задач объектом, по которому вычисляются признаки, является </a:t>
            </a:r>
            <a:r>
              <a:rPr lang="ru-RU" dirty="0" err="1"/>
              <a:t>токен</a:t>
            </a:r>
            <a:r>
              <a:rPr lang="ru-RU" dirty="0"/>
              <a:t> (отдельное слово)</a:t>
            </a:r>
          </a:p>
          <a:p>
            <a:r>
              <a:rPr lang="ru-RU" dirty="0"/>
              <a:t>Представление </a:t>
            </a:r>
            <a:r>
              <a:rPr lang="ru-RU" dirty="0" err="1"/>
              <a:t>токена</a:t>
            </a:r>
            <a:r>
              <a:rPr lang="ru-RU" dirty="0"/>
              <a:t> должно включать представление о контексте </a:t>
            </a:r>
            <a:r>
              <a:rPr lang="ru-RU" dirty="0" err="1"/>
              <a:t>токена</a:t>
            </a:r>
            <a:r>
              <a:rPr lang="ru-RU" dirty="0"/>
              <a:t>. Обычно таким контекстом выступает предложение</a:t>
            </a:r>
          </a:p>
          <a:p>
            <a:r>
              <a:rPr lang="ru-RU" dirty="0"/>
              <a:t>Для многих задач задача полностью решается на уровне предложения. Для других задач (например, </a:t>
            </a:r>
            <a:r>
              <a:rPr lang="ru-RU" dirty="0" err="1"/>
              <a:t>чатботов</a:t>
            </a:r>
            <a:r>
              <a:rPr lang="ru-RU" dirty="0"/>
              <a:t>) нужен контекст между предложениями</a:t>
            </a:r>
          </a:p>
          <a:p>
            <a:r>
              <a:rPr lang="ru-RU" dirty="0"/>
              <a:t>Соответственно, первые 2 шага </a:t>
            </a:r>
            <a:r>
              <a:rPr lang="ru-RU" dirty="0" err="1"/>
              <a:t>пайплайна</a:t>
            </a:r>
            <a:r>
              <a:rPr lang="ru-RU" dirty="0"/>
              <a:t> – сегментация (разбиение текста на предложения) и </a:t>
            </a:r>
            <a:r>
              <a:rPr lang="ru-RU" dirty="0" err="1"/>
              <a:t>токенизация</a:t>
            </a:r>
            <a:r>
              <a:rPr lang="ru-RU" dirty="0"/>
              <a:t> (разбиение предложений на токены – отдельные слова)</a:t>
            </a:r>
          </a:p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34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Признаки </a:t>
            </a:r>
            <a:r>
              <a:rPr lang="ru-RU" dirty="0" err="1"/>
              <a:t>токена</a:t>
            </a:r>
            <a:r>
              <a:rPr lang="ru-RU" dirty="0"/>
              <a:t>: </a:t>
            </a:r>
            <a:r>
              <a:rPr lang="ru-RU" dirty="0" err="1"/>
              <a:t>эмбеддинги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Эмбеддинг – отображение из дискретного вектора признаков в непрерывный вектор заданной размерности </a:t>
            </a:r>
            <a:r>
              <a:rPr lang="en-US" dirty="0"/>
              <a:t>h</a:t>
            </a:r>
            <a:r>
              <a:rPr lang="ru-RU" dirty="0"/>
              <a:t>.</a:t>
            </a:r>
          </a:p>
          <a:p>
            <a:pPr lvl="1"/>
            <a:r>
              <a:rPr lang="ru-RU" dirty="0"/>
              <a:t>Каноничный пример – эмбеддинг слова.</a:t>
            </a:r>
            <a:br>
              <a:rPr lang="ru-RU" dirty="0"/>
            </a:br>
            <a:r>
              <a:rPr lang="ru-RU" dirty="0"/>
              <a:t>Исходный вектор: x = (0, 0, … </a:t>
            </a:r>
            <a:r>
              <a:rPr lang="en-US" dirty="0"/>
              <a:t>, </a:t>
            </a:r>
            <a:r>
              <a:rPr lang="ru-RU" dirty="0"/>
              <a:t>1, 0, … 0) длины размера словаря</a:t>
            </a:r>
            <a:br>
              <a:rPr lang="ru-RU" dirty="0"/>
            </a:br>
            <a:r>
              <a:rPr lang="ru-RU" dirty="0"/>
              <a:t>Результат: x’= (0.2, 0.8, …, -15.9) длины </a:t>
            </a:r>
            <a:r>
              <a:rPr lang="en-US" dirty="0"/>
              <a:t>h</a:t>
            </a:r>
            <a:r>
              <a:rPr lang="ru-RU" dirty="0"/>
              <a:t>.</a:t>
            </a:r>
          </a:p>
          <a:p>
            <a:r>
              <a:rPr lang="ru-RU" dirty="0"/>
              <a:t>Причины использования:</a:t>
            </a:r>
          </a:p>
          <a:p>
            <a:pPr lvl="1"/>
            <a:r>
              <a:rPr lang="ru-RU" dirty="0"/>
              <a:t>Уменьшение размерности пространства признаков.</a:t>
            </a:r>
          </a:p>
          <a:p>
            <a:pPr lvl="1"/>
            <a:r>
              <a:rPr lang="ru-RU" dirty="0"/>
              <a:t>Учет близости элементов в исходном пространстве.</a:t>
            </a:r>
          </a:p>
          <a:p>
            <a:r>
              <a:rPr lang="ru-RU" dirty="0"/>
              <a:t>Можно учить с нуля, но </a:t>
            </a:r>
            <a:r>
              <a:rPr lang="ru-RU" dirty="0" err="1"/>
              <a:t>предобучение</a:t>
            </a:r>
            <a:r>
              <a:rPr lang="ru-RU" dirty="0"/>
              <a:t> может существенно улучшить результаты применения.</a:t>
            </a:r>
          </a:p>
          <a:p>
            <a:endParaRPr lang="ru-RU" dirty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48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Эмбеддинги</a:t>
            </a:r>
            <a:r>
              <a:rPr lang="ru-RU" dirty="0"/>
              <a:t>: векторная магия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8" y="1556793"/>
            <a:ext cx="1177195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9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Пайплайн</a:t>
            </a:r>
            <a:r>
              <a:rPr lang="ru-RU" dirty="0"/>
              <a:t> </a:t>
            </a:r>
            <a:r>
              <a:rPr lang="en-US" dirty="0"/>
              <a:t>NLP: </a:t>
            </a:r>
            <a:r>
              <a:rPr lang="ru-RU" dirty="0"/>
              <a:t>признаки </a:t>
            </a:r>
            <a:r>
              <a:rPr lang="ru-RU" dirty="0" err="1"/>
              <a:t>токена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48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Признаки </a:t>
            </a:r>
            <a:r>
              <a:rPr lang="ru-RU" dirty="0" err="1"/>
              <a:t>токена</a:t>
            </a:r>
            <a:r>
              <a:rPr lang="ru-RU" dirty="0"/>
              <a:t>, как правило, состоят из 3 частей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 </a:t>
            </a:r>
            <a:r>
              <a:rPr lang="ru-RU" dirty="0" err="1"/>
              <a:t>Словоформенные</a:t>
            </a:r>
            <a:r>
              <a:rPr lang="ru-RU" dirty="0"/>
              <a:t> </a:t>
            </a:r>
            <a:r>
              <a:rPr lang="ru-RU" dirty="0" err="1"/>
              <a:t>эмбеддинги</a:t>
            </a:r>
            <a:r>
              <a:rPr lang="ru-RU" dirty="0"/>
              <a:t>. В литературе обычно </a:t>
            </a:r>
            <a:r>
              <a:rPr lang="ru-RU" dirty="0" err="1"/>
              <a:t>дообучаются</a:t>
            </a:r>
            <a:r>
              <a:rPr lang="ru-RU" dirty="0"/>
              <a:t> </a:t>
            </a:r>
            <a:r>
              <a:rPr lang="ru-RU" dirty="0" err="1"/>
              <a:t>предобученные</a:t>
            </a:r>
            <a:r>
              <a:rPr lang="ru-RU" dirty="0"/>
              <a:t> на большом корпусе </a:t>
            </a:r>
            <a:r>
              <a:rPr lang="ru-RU" dirty="0" err="1"/>
              <a:t>эмбеддинги</a:t>
            </a:r>
            <a:r>
              <a:rPr lang="ru-RU" dirty="0"/>
              <a:t>. На практике </a:t>
            </a:r>
            <a:r>
              <a:rPr lang="ru-RU" dirty="0" err="1"/>
              <a:t>дообучение</a:t>
            </a:r>
            <a:r>
              <a:rPr lang="ru-RU" dirty="0"/>
              <a:t> большого эффекта не дает</a:t>
            </a:r>
          </a:p>
          <a:p>
            <a:pPr lvl="1"/>
            <a:r>
              <a:rPr lang="ru-RU" dirty="0"/>
              <a:t>Символьные признаки: </a:t>
            </a:r>
            <a:r>
              <a:rPr lang="ru-RU" dirty="0" err="1"/>
              <a:t>эмбеддинги</a:t>
            </a:r>
            <a:r>
              <a:rPr lang="ru-RU" dirty="0"/>
              <a:t> символов </a:t>
            </a:r>
            <a:br>
              <a:rPr lang="ru-RU" dirty="0"/>
            </a:br>
            <a:r>
              <a:rPr lang="ru-RU" dirty="0"/>
              <a:t>каждого </a:t>
            </a:r>
            <a:r>
              <a:rPr lang="ru-RU" dirty="0" err="1"/>
              <a:t>токена</a:t>
            </a:r>
            <a:r>
              <a:rPr lang="ru-RU" dirty="0"/>
              <a:t> подаются в </a:t>
            </a:r>
            <a:r>
              <a:rPr lang="en-US" dirty="0"/>
              <a:t>CNN </a:t>
            </a:r>
            <a:r>
              <a:rPr lang="ru-RU" dirty="0"/>
              <a:t>(или </a:t>
            </a:r>
            <a:r>
              <a:rPr lang="en-US" dirty="0"/>
              <a:t>RNN</a:t>
            </a:r>
            <a:r>
              <a:rPr lang="ru-RU" dirty="0"/>
              <a:t>) </a:t>
            </a:r>
            <a:br>
              <a:rPr lang="ru-RU" dirty="0"/>
            </a:br>
            <a:r>
              <a:rPr lang="ru-RU" dirty="0"/>
              <a:t>небольшого размера. Результат применения</a:t>
            </a:r>
            <a:br>
              <a:rPr lang="ru-RU" dirty="0"/>
            </a:br>
            <a:r>
              <a:rPr lang="en-US" dirty="0"/>
              <a:t>CNN </a:t>
            </a:r>
            <a:r>
              <a:rPr lang="ru-RU" dirty="0"/>
              <a:t>или </a:t>
            </a:r>
            <a:r>
              <a:rPr lang="en-US" dirty="0"/>
              <a:t>RNN </a:t>
            </a:r>
            <a:r>
              <a:rPr lang="ru-RU" dirty="0"/>
              <a:t>конкатенируется с остальными </a:t>
            </a:r>
            <a:br>
              <a:rPr lang="ru-RU" dirty="0"/>
            </a:br>
            <a:r>
              <a:rPr lang="ru-RU" dirty="0"/>
              <a:t>признаками </a:t>
            </a:r>
            <a:r>
              <a:rPr lang="ru-RU" dirty="0" err="1"/>
              <a:t>токена</a:t>
            </a:r>
            <a:r>
              <a:rPr lang="ru-RU" dirty="0"/>
              <a:t>.</a:t>
            </a:r>
          </a:p>
          <a:p>
            <a:pPr lvl="1"/>
            <a:r>
              <a:rPr lang="ru-RU" dirty="0"/>
              <a:t>Могут использоваться дополнительные </a:t>
            </a:r>
            <a:br>
              <a:rPr lang="ru-RU" dirty="0"/>
            </a:br>
            <a:r>
              <a:rPr lang="ru-RU" dirty="0"/>
              <a:t>признаки </a:t>
            </a:r>
            <a:r>
              <a:rPr lang="ru-RU" dirty="0" err="1"/>
              <a:t>токена</a:t>
            </a:r>
            <a:r>
              <a:rPr lang="ru-RU" dirty="0"/>
              <a:t> </a:t>
            </a:r>
            <a:r>
              <a:rPr lang="mr-IN" dirty="0"/>
              <a:t>–</a:t>
            </a:r>
            <a:r>
              <a:rPr lang="ru-RU" dirty="0"/>
              <a:t> части речи и т. п.</a:t>
            </a:r>
            <a:br>
              <a:rPr lang="en-US" dirty="0"/>
            </a:br>
            <a:endParaRPr lang="ru-RU" dirty="0"/>
          </a:p>
          <a:p>
            <a:r>
              <a:rPr lang="ru-RU" dirty="0"/>
              <a:t>Применение всей архитектуры в законченном виде появилось в статьях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i="1" dirty="0"/>
              <a:t>Ma and </a:t>
            </a:r>
            <a:r>
              <a:rPr lang="en-US" i="1" dirty="0" err="1"/>
              <a:t>Hovy</a:t>
            </a:r>
            <a:r>
              <a:rPr lang="en-US" i="1" dirty="0"/>
              <a:t> (2016) End-to-end Sequence Labeling via </a:t>
            </a:r>
            <a:r>
              <a:rPr lang="en-US" i="1" dirty="0" err="1"/>
              <a:t>Bidirecitonal</a:t>
            </a:r>
            <a:r>
              <a:rPr lang="en-US" i="1" dirty="0"/>
              <a:t> LSTM-CNNs-CRF </a:t>
            </a:r>
            <a:r>
              <a:rPr lang="ru-RU" dirty="0"/>
              <a:t>и </a:t>
            </a:r>
            <a:br>
              <a:rPr lang="en-US" dirty="0"/>
            </a:br>
            <a:r>
              <a:rPr lang="en-US" i="1" dirty="0" err="1"/>
              <a:t>Lample</a:t>
            </a:r>
            <a:r>
              <a:rPr lang="en-US" i="1" dirty="0"/>
              <a:t> el al (2016) Neural Architectures for Named Entity Recognition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33" y="2883807"/>
            <a:ext cx="3676851" cy="21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5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Пайплайн</a:t>
            </a:r>
            <a:r>
              <a:rPr lang="ru-RU" dirty="0"/>
              <a:t> </a:t>
            </a:r>
            <a:r>
              <a:rPr lang="en-US" dirty="0"/>
              <a:t>NLP: </a:t>
            </a:r>
            <a:r>
              <a:rPr lang="ru-RU" dirty="0"/>
              <a:t>окончательная архитектура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25625"/>
            <a:ext cx="6097895" cy="4705351"/>
          </a:xfrm>
        </p:spPr>
        <p:txBody>
          <a:bodyPr>
            <a:normAutofit/>
          </a:bodyPr>
          <a:lstStyle/>
          <a:p>
            <a:r>
              <a:rPr lang="ru-RU" dirty="0"/>
              <a:t>Большинство задач </a:t>
            </a:r>
            <a:r>
              <a:rPr lang="en-US" dirty="0"/>
              <a:t>NLP</a:t>
            </a:r>
            <a:r>
              <a:rPr lang="ru-RU" dirty="0"/>
              <a:t> может быть решено с помощью</a:t>
            </a:r>
            <a:r>
              <a:rPr lang="en-US" dirty="0"/>
              <a:t> </a:t>
            </a:r>
            <a:r>
              <a:rPr lang="ru-RU" dirty="0"/>
              <a:t>следующей архитектуры</a:t>
            </a:r>
            <a:endParaRPr lang="en-US" dirty="0"/>
          </a:p>
          <a:p>
            <a:r>
              <a:rPr lang="ru-RU" dirty="0"/>
              <a:t>Для каждого </a:t>
            </a:r>
            <a:r>
              <a:rPr lang="ru-RU" dirty="0" err="1"/>
              <a:t>токена</a:t>
            </a:r>
            <a:r>
              <a:rPr lang="ru-RU" dirty="0"/>
              <a:t> сначала вычисляются </a:t>
            </a:r>
            <a:r>
              <a:rPr lang="ru-RU" i="1" dirty="0"/>
              <a:t>контекстно-независимые </a:t>
            </a:r>
            <a:r>
              <a:rPr lang="ru-RU" dirty="0"/>
              <a:t>признаки </a:t>
            </a:r>
            <a:r>
              <a:rPr lang="en-US" dirty="0"/>
              <a:t>(</a:t>
            </a:r>
            <a:r>
              <a:rPr lang="ru-RU" dirty="0" err="1"/>
              <a:t>эмбеддинги</a:t>
            </a:r>
            <a:r>
              <a:rPr lang="en-US" dirty="0"/>
              <a:t>, </a:t>
            </a:r>
            <a:r>
              <a:rPr lang="ru-RU" dirty="0"/>
              <a:t>символьные и дополнительные признаки</a:t>
            </a:r>
            <a:r>
              <a:rPr lang="en-US" dirty="0"/>
              <a:t>)</a:t>
            </a:r>
            <a:endParaRPr lang="ru-RU" dirty="0"/>
          </a:p>
          <a:p>
            <a:r>
              <a:rPr lang="ru-RU" dirty="0"/>
              <a:t>Далее эти вектора подаются в двусторонние </a:t>
            </a:r>
            <a:r>
              <a:rPr lang="en-US" dirty="0"/>
              <a:t>RNN </a:t>
            </a:r>
            <a:r>
              <a:rPr lang="ru-RU" dirty="0"/>
              <a:t>для получения </a:t>
            </a:r>
            <a:r>
              <a:rPr lang="ru-RU" i="1" dirty="0"/>
              <a:t>контекстно-зависимых</a:t>
            </a:r>
            <a:r>
              <a:rPr lang="ru-RU" dirty="0"/>
              <a:t> признаков каждого </a:t>
            </a:r>
            <a:r>
              <a:rPr lang="ru-RU" dirty="0" err="1"/>
              <a:t>токена</a:t>
            </a:r>
            <a:endParaRPr lang="ru-RU" dirty="0"/>
          </a:p>
          <a:p>
            <a:r>
              <a:rPr lang="ru-RU" dirty="0"/>
              <a:t>Верхний слой зависит от задачи</a:t>
            </a:r>
            <a:r>
              <a:rPr lang="en-US" dirty="0"/>
              <a:t>: </a:t>
            </a:r>
            <a:r>
              <a:rPr lang="ru-RU" dirty="0"/>
              <a:t>например, для</a:t>
            </a:r>
            <a:r>
              <a:rPr lang="en-US" dirty="0"/>
              <a:t> NER </a:t>
            </a:r>
            <a:r>
              <a:rPr lang="ru-RU" dirty="0"/>
              <a:t>верхний слой -</a:t>
            </a:r>
            <a:r>
              <a:rPr lang="en-US" dirty="0"/>
              <a:t> CRF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088" y="962516"/>
            <a:ext cx="4688777" cy="56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29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Seq2seq </a:t>
            </a:r>
            <a:r>
              <a:rPr lang="ru-RU" dirty="0"/>
              <a:t>без механизма внимания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Широкий класс задач </a:t>
            </a:r>
            <a:r>
              <a:rPr lang="en-US" dirty="0"/>
              <a:t>NLP </a:t>
            </a:r>
            <a:r>
              <a:rPr lang="ru-RU" dirty="0"/>
              <a:t>можно определить, как задачу генерации выходной последовательности  произвольной длины.</a:t>
            </a:r>
          </a:p>
          <a:p>
            <a:r>
              <a:rPr lang="ru-RU" dirty="0"/>
              <a:t>2 основных части </a:t>
            </a:r>
            <a:r>
              <a:rPr lang="ru-RU" dirty="0" err="1"/>
              <a:t>нейросети</a:t>
            </a:r>
            <a:r>
              <a:rPr lang="ru-RU" dirty="0"/>
              <a:t> – </a:t>
            </a:r>
            <a:r>
              <a:rPr lang="ru-RU" dirty="0" err="1"/>
              <a:t>энкодер</a:t>
            </a:r>
            <a:r>
              <a:rPr lang="ru-RU" dirty="0"/>
              <a:t> и декодер (обе состоящие из рекуррентных слоев). </a:t>
            </a:r>
            <a:r>
              <a:rPr lang="ru-RU" dirty="0" err="1"/>
              <a:t>Энкодер</a:t>
            </a:r>
            <a:r>
              <a:rPr lang="ru-RU" dirty="0"/>
              <a:t> проходит по входу и получает вектор </a:t>
            </a:r>
            <a:r>
              <a:rPr lang="ru-RU" i="1" dirty="0"/>
              <a:t>с</a:t>
            </a:r>
            <a:r>
              <a:rPr lang="ru-RU" dirty="0"/>
              <a:t> по всей входной последовательности. </a:t>
            </a:r>
          </a:p>
          <a:p>
            <a:r>
              <a:rPr lang="ru-RU" dirty="0"/>
              <a:t>Декодер генерирует выходную последовательность, пока не сгенерирует </a:t>
            </a:r>
            <a:r>
              <a:rPr lang="en-US" dirty="0"/>
              <a:t>EOS</a:t>
            </a:r>
            <a:r>
              <a:rPr lang="ru-RU" dirty="0"/>
              <a:t>. Вход декодера: вектор </a:t>
            </a:r>
            <a:r>
              <a:rPr lang="en-US" i="1" dirty="0"/>
              <a:t>c</a:t>
            </a:r>
            <a:r>
              <a:rPr lang="ru-RU" dirty="0"/>
              <a:t>, предыдущее состояние декодера </a:t>
            </a:r>
            <a:r>
              <a:rPr lang="en-US" dirty="0"/>
              <a:t>h</a:t>
            </a:r>
            <a:r>
              <a:rPr lang="ru-RU" dirty="0"/>
              <a:t> и элемент, сгенерированный на предыдущем шаге.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i="1" dirty="0"/>
          </a:p>
          <a:p>
            <a:endParaRPr lang="ru-RU" dirty="0"/>
          </a:p>
          <a:p>
            <a:r>
              <a:rPr lang="ru-RU" dirty="0"/>
              <a:t>Введен в статье</a:t>
            </a:r>
            <a:r>
              <a:rPr lang="en-US" dirty="0"/>
              <a:t> </a:t>
            </a:r>
            <a:r>
              <a:rPr lang="en-US" i="1" dirty="0" err="1"/>
              <a:t>Sutskever</a:t>
            </a:r>
            <a:r>
              <a:rPr lang="en-US" i="1" dirty="0"/>
              <a:t> et al 2014 – “</a:t>
            </a:r>
            <a:r>
              <a:rPr lang="en-US" i="1" dirty="0" err="1"/>
              <a:t>Seqence</a:t>
            </a:r>
            <a:r>
              <a:rPr lang="en-US" i="1" dirty="0"/>
              <a:t> to sequence learning with neural networks”</a:t>
            </a:r>
            <a:endParaRPr lang="ru-RU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440" y="4419110"/>
            <a:ext cx="858095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83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Мягкое выравнивание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 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368" y="1224115"/>
            <a:ext cx="11172217" cy="55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96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376604-9BE7-4137-81B5-31FFA5F25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Основные задачи </a:t>
            </a:r>
            <a:r>
              <a:rPr lang="en-US" dirty="0"/>
              <a:t>NLP.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Основные трудности </a:t>
            </a:r>
            <a:r>
              <a:rPr lang="en-US" dirty="0"/>
              <a:t>NLP.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Основные приемы и базовые подходы к решению задач </a:t>
            </a:r>
            <a:r>
              <a:rPr lang="en-US" dirty="0"/>
              <a:t>NLP.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Интересные задачи, которые решает </a:t>
            </a:r>
            <a:r>
              <a:rPr lang="en-US" dirty="0"/>
              <a:t>NLP.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trike="sngStrike" dirty="0"/>
              <a:t>Неинтересные задачи, которые решает </a:t>
            </a:r>
            <a:r>
              <a:rPr lang="en-US" strike="sngStrike" dirty="0"/>
              <a:t>NLP.</a:t>
            </a:r>
            <a:endParaRPr lang="ru-RU" strike="sngStrik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B5B429-F68A-41E6-ACF1-BE9D480A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чем пойдет речь?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88365-1467-4218-B5D5-EC11C34E2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34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5820" y="2618910"/>
            <a:ext cx="6371476" cy="3483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Глобальный и локальный механизмы внимания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49" y="1600200"/>
            <a:ext cx="10957984" cy="4853136"/>
          </a:xfrm>
        </p:spPr>
        <p:txBody>
          <a:bodyPr>
            <a:normAutofit/>
          </a:bodyPr>
          <a:lstStyle/>
          <a:p>
            <a:r>
              <a:rPr lang="ru-RU" dirty="0"/>
              <a:t>Считает внимание уже после отработки декодера. В результате, архитектура упрощается и легче использовать многослойные модели</a:t>
            </a:r>
          </a:p>
          <a:p>
            <a:r>
              <a:rPr lang="ru-RU" dirty="0"/>
              <a:t>Локальное внимание: используем окно</a:t>
            </a:r>
            <a:endParaRPr lang="en-US" dirty="0"/>
          </a:p>
          <a:p>
            <a:r>
              <a:rPr lang="ru-RU" dirty="0"/>
              <a:t>Можем учитывать прошлые внимания.</a:t>
            </a:r>
            <a:endParaRPr lang="en-US" dirty="0"/>
          </a:p>
          <a:p>
            <a:r>
              <a:rPr lang="en-US" i="1" dirty="0"/>
              <a:t>Luong et al 2015“Effective </a:t>
            </a:r>
            <a:br>
              <a:rPr lang="en-US" i="1" dirty="0"/>
            </a:br>
            <a:r>
              <a:rPr lang="en-US" i="1" dirty="0"/>
              <a:t>Approaches to Attention-based </a:t>
            </a:r>
            <a:br>
              <a:rPr lang="en-US" i="1" dirty="0"/>
            </a:br>
            <a:r>
              <a:rPr lang="en-US" i="1" dirty="0"/>
              <a:t>Neural Machine Translation</a:t>
            </a:r>
            <a:r>
              <a:rPr lang="ru-RU" i="1" dirty="0"/>
              <a:t>.</a:t>
            </a:r>
            <a:r>
              <a:rPr lang="en-US" i="1" dirty="0"/>
              <a:t>”</a:t>
            </a:r>
            <a:r>
              <a:rPr lang="ru-RU" i="1" dirty="0"/>
              <a:t>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51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Трансформеры</a:t>
            </a:r>
            <a:r>
              <a:rPr lang="ru-RU" dirty="0"/>
              <a:t>: обзор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Основная идея</a:t>
            </a:r>
            <a:r>
              <a:rPr lang="en-US" dirty="0"/>
              <a:t>: </a:t>
            </a:r>
            <a:r>
              <a:rPr lang="ru-RU" dirty="0"/>
              <a:t>можно обучать модели типа </a:t>
            </a:r>
            <a:r>
              <a:rPr lang="ru-RU" dirty="0" err="1"/>
              <a:t>энкодер</a:t>
            </a:r>
            <a:r>
              <a:rPr lang="ru-RU" dirty="0"/>
              <a:t>-декодер с помощью механизма внимания и без использования</a:t>
            </a:r>
            <a:r>
              <a:rPr lang="en-US" dirty="0"/>
              <a:t> RNN.</a:t>
            </a:r>
          </a:p>
          <a:p>
            <a:r>
              <a:rPr lang="ru-RU" dirty="0"/>
              <a:t>При обучении на данных сопоставимого объема показывает результаты, сравнимые с </a:t>
            </a:r>
            <a:r>
              <a:rPr lang="en-US" dirty="0"/>
              <a:t>RNN seq2seq.</a:t>
            </a:r>
          </a:p>
          <a:p>
            <a:r>
              <a:rPr lang="ru-RU" dirty="0"/>
              <a:t>Использование </a:t>
            </a:r>
            <a:r>
              <a:rPr lang="ru-RU" dirty="0" err="1"/>
              <a:t>полносвязных</a:t>
            </a:r>
            <a:r>
              <a:rPr lang="ru-RU" dirty="0"/>
              <a:t> слоев вместо </a:t>
            </a:r>
            <a:r>
              <a:rPr lang="en-US" dirty="0"/>
              <a:t>RNN </a:t>
            </a:r>
            <a:r>
              <a:rPr lang="ru-RU" dirty="0"/>
              <a:t>намного лучше подходит для </a:t>
            </a:r>
            <a:r>
              <a:rPr lang="ru-RU" dirty="0" err="1"/>
              <a:t>параллелизации</a:t>
            </a:r>
            <a:r>
              <a:rPr lang="ru-RU" dirty="0"/>
              <a:t>.</a:t>
            </a:r>
            <a:endParaRPr lang="en-US" dirty="0"/>
          </a:p>
          <a:p>
            <a:r>
              <a:rPr lang="ru-RU" dirty="0"/>
              <a:t>При отсутствии </a:t>
            </a:r>
            <a:r>
              <a:rPr lang="en-US" dirty="0"/>
              <a:t>RNN </a:t>
            </a:r>
            <a:r>
              <a:rPr lang="ru-RU" dirty="0"/>
              <a:t>нет и информации об относительных позициях </a:t>
            </a:r>
            <a:r>
              <a:rPr lang="ru-RU" dirty="0" err="1"/>
              <a:t>токенов</a:t>
            </a:r>
            <a:r>
              <a:rPr lang="ru-RU" dirty="0"/>
              <a:t> входа и выхода</a:t>
            </a:r>
            <a:r>
              <a:rPr lang="en-US" dirty="0"/>
              <a:t>,</a:t>
            </a:r>
            <a:r>
              <a:rPr lang="ru-RU" dirty="0"/>
              <a:t>поэтому</a:t>
            </a:r>
            <a:r>
              <a:rPr lang="en-US" dirty="0"/>
              <a:t> </a:t>
            </a:r>
            <a:r>
              <a:rPr lang="ru-RU" dirty="0"/>
              <a:t>используем позиционные </a:t>
            </a:r>
            <a:r>
              <a:rPr lang="ru-RU" dirty="0" err="1"/>
              <a:t>эмбеддинги</a:t>
            </a:r>
            <a:r>
              <a:rPr lang="ru-RU" dirty="0"/>
              <a:t>.</a:t>
            </a:r>
            <a:endParaRPr lang="en-US" dirty="0"/>
          </a:p>
          <a:p>
            <a:r>
              <a:rPr lang="en-US" i="1" dirty="0" err="1"/>
              <a:t>Vaswani</a:t>
            </a:r>
            <a:r>
              <a:rPr lang="en-US" i="1" dirty="0"/>
              <a:t> et al (2017) Attention is all you need</a:t>
            </a:r>
            <a:endParaRPr lang="ru-RU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47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Scaled dot product attention </a:t>
            </a:r>
            <a:r>
              <a:rPr lang="ru-RU" dirty="0"/>
              <a:t>и</a:t>
            </a:r>
            <a:r>
              <a:rPr lang="en-US" dirty="0"/>
              <a:t> Multi-head attention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Давайте переопределим механизм внимания для </a:t>
            </a:r>
            <a:r>
              <a:rPr lang="en-US" dirty="0"/>
              <a:t>seq2seq:</a:t>
            </a:r>
            <a:br>
              <a:rPr lang="en-US" dirty="0"/>
            </a:br>
            <a:r>
              <a:rPr lang="ru-RU" dirty="0"/>
              <a:t>Пусть у нас есть 3 матрицы</a:t>
            </a:r>
            <a:r>
              <a:rPr lang="en-US" dirty="0"/>
              <a:t>: Q (queries</a:t>
            </a:r>
            <a:r>
              <a:rPr lang="ru-RU" dirty="0"/>
              <a:t>, запросы</a:t>
            </a:r>
            <a:r>
              <a:rPr lang="en-US" dirty="0"/>
              <a:t>), K (keys</a:t>
            </a:r>
            <a:r>
              <a:rPr lang="ru-RU" dirty="0"/>
              <a:t>, ключи</a:t>
            </a:r>
            <a:br>
              <a:rPr lang="ru-RU" dirty="0"/>
            </a:br>
            <a:r>
              <a:rPr lang="en-US" dirty="0"/>
              <a:t>)</a:t>
            </a:r>
            <a:r>
              <a:rPr lang="ru-RU" dirty="0"/>
              <a:t> и</a:t>
            </a:r>
            <a:r>
              <a:rPr lang="en-US" dirty="0"/>
              <a:t> V (values</a:t>
            </a:r>
            <a:r>
              <a:rPr lang="ru-RU" dirty="0"/>
              <a:t>, значения</a:t>
            </a:r>
            <a:r>
              <a:rPr lang="en-US" dirty="0"/>
              <a:t>).</a:t>
            </a:r>
          </a:p>
          <a:p>
            <a:r>
              <a:rPr lang="ru-RU" dirty="0"/>
              <a:t>Для классического внимания </a:t>
            </a:r>
            <a:r>
              <a:rPr lang="en-US" dirty="0"/>
              <a:t>Q </a:t>
            </a:r>
            <a:r>
              <a:rPr lang="ru-RU" dirty="0"/>
              <a:t>соответствует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матрице состояний декодера</a:t>
            </a:r>
            <a:r>
              <a:rPr lang="en-US" dirty="0"/>
              <a:t>, </a:t>
            </a:r>
            <a:r>
              <a:rPr lang="ru-RU" dirty="0"/>
              <a:t> </a:t>
            </a:r>
            <a:r>
              <a:rPr lang="en-US" dirty="0"/>
              <a:t>K = V </a:t>
            </a:r>
            <a:r>
              <a:rPr lang="ru-RU" dirty="0"/>
              <a:t>– состояний </a:t>
            </a:r>
            <a:r>
              <a:rPr lang="ru-RU" dirty="0" err="1"/>
              <a:t>энкодера</a:t>
            </a:r>
            <a:r>
              <a:rPr lang="en-US" dirty="0"/>
              <a:t>.</a:t>
            </a:r>
          </a:p>
          <a:p>
            <a:r>
              <a:rPr lang="ru-RU" dirty="0"/>
              <a:t>Определим </a:t>
            </a:r>
            <a:r>
              <a:rPr lang="en-US" dirty="0"/>
              <a:t>multi-head attention: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5814" y="2388815"/>
            <a:ext cx="3238500" cy="5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1680" y="1312168"/>
            <a:ext cx="1380153" cy="240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3405" y="4589230"/>
            <a:ext cx="5124219" cy="464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8651" y="5181988"/>
            <a:ext cx="4678813" cy="44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238" y="5769260"/>
            <a:ext cx="6278556" cy="326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36161" y="4003571"/>
            <a:ext cx="3559113" cy="27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83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Внимание на разных головах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0210" y="1070677"/>
            <a:ext cx="5512996" cy="567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13907" y="855793"/>
            <a:ext cx="6045215" cy="556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30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BERT: </a:t>
            </a:r>
            <a:r>
              <a:rPr lang="ru-RU" dirty="0"/>
              <a:t>в архитектуре языковой модели используем </a:t>
            </a:r>
            <a:r>
              <a:rPr lang="ru-RU" dirty="0" err="1"/>
              <a:t>трансформеры</a:t>
            </a:r>
            <a:r>
              <a:rPr lang="ru-RU" dirty="0"/>
              <a:t> вместо </a:t>
            </a:r>
            <a:r>
              <a:rPr lang="en-US" dirty="0"/>
              <a:t>RNN</a:t>
            </a:r>
          </a:p>
          <a:p>
            <a:r>
              <a:rPr lang="ru-RU" dirty="0" err="1"/>
              <a:t>Предобучается</a:t>
            </a:r>
            <a:r>
              <a:rPr lang="ru-RU" dirty="0"/>
              <a:t> на очень большом корпусе на 2 задачах</a:t>
            </a:r>
            <a:r>
              <a:rPr lang="en-US" dirty="0"/>
              <a:t>:</a:t>
            </a:r>
          </a:p>
          <a:p>
            <a:pPr lvl="1"/>
            <a:r>
              <a:rPr lang="ru-RU" dirty="0"/>
              <a:t>Языковое моделирование с масками (</a:t>
            </a:r>
            <a:r>
              <a:rPr lang="en-US" dirty="0"/>
              <a:t>masked language modeling</a:t>
            </a:r>
            <a:r>
              <a:rPr lang="ru-RU" dirty="0"/>
              <a:t>)</a:t>
            </a:r>
            <a:endParaRPr lang="en-US" dirty="0"/>
          </a:p>
          <a:p>
            <a:pPr lvl="1"/>
            <a:r>
              <a:rPr lang="ru-RU" dirty="0"/>
              <a:t>Предсказание следующего предложения</a:t>
            </a:r>
            <a:endParaRPr lang="en-US" dirty="0"/>
          </a:p>
          <a:p>
            <a:r>
              <a:rPr lang="en-US" dirty="0"/>
              <a:t>SOTA </a:t>
            </a:r>
            <a:r>
              <a:rPr lang="ru-RU" dirty="0"/>
              <a:t>для многих задач </a:t>
            </a:r>
            <a:r>
              <a:rPr lang="en-US" dirty="0"/>
              <a:t>NLP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513" y="4440412"/>
            <a:ext cx="10671327" cy="238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061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6F51-24E3-445C-A44F-AEB0C8A7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Языковые модели</a:t>
            </a:r>
            <a:r>
              <a:rPr lang="en-US" dirty="0"/>
              <a:t> (Language model, LM)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45A5B7-75CB-45DC-B50B-77A2E43A55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dirty="0"/>
                  <a:t>Построить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)= ? </m:t>
                    </m:r>
                  </m:oMath>
                </a14:m>
                <a:r>
                  <a:rPr lang="en-US" dirty="0"/>
                  <a:t>, </a:t>
                </a:r>
                <a:r>
                  <a:rPr lang="ru-RU" dirty="0"/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ru-RU" dirty="0"/>
                  <a:t>токены,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−1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r>
                  <a:rPr lang="ru-RU" dirty="0"/>
                  <a:t>Проще: предсказать следующее слово по контексту.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45A5B7-75CB-45DC-B50B-77A2E43A55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80" t="-22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A0899-10AA-4D08-8EF5-7B533861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EE9DF82-9C71-470D-8885-DBC0F245E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2798930"/>
            <a:ext cx="6773220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619B-0758-416F-8DCA-748A610E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GPT-2</a:t>
            </a:r>
            <a:r>
              <a:rPr lang="ru-RU" dirty="0"/>
              <a:t> знаменитый текст про единорога.</a:t>
            </a:r>
            <a:br>
              <a:rPr lang="ru-RU" dirty="0"/>
            </a:br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F843E-FC4C-49C1-9B02-7E580893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5C5D9-656E-43C2-B26D-E2160B67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4FCDB5-FE30-48A4-A7CB-427FDF99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5" y="773909"/>
            <a:ext cx="13455592" cy="958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30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7944771-774E-4B96-A7F6-4734C99D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35" y="1699133"/>
            <a:ext cx="609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B6931-E789-4453-AB24-BB4F4AF3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1586E-3DC8-43FE-B17B-2BF3BBBDC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этой нейросетью можно взаимодействовать</a:t>
            </a:r>
            <a:r>
              <a:rPr lang="en-US" dirty="0"/>
              <a:t> </a:t>
            </a:r>
            <a:r>
              <a:rPr lang="ru-RU" dirty="0"/>
              <a:t>в </a:t>
            </a:r>
            <a:r>
              <a:rPr lang="ru-RU" dirty="0" err="1">
                <a:hlinkClick r:id="rId3"/>
              </a:rPr>
              <a:t>интернетах</a:t>
            </a:r>
            <a:r>
              <a:rPr lang="ru-RU" dirty="0"/>
              <a:t>!</a:t>
            </a:r>
          </a:p>
          <a:p>
            <a:pPr marL="0" indent="0">
              <a:buNone/>
            </a:pPr>
            <a:r>
              <a:rPr lang="en-US" dirty="0"/>
              <a:t>Live action time</a:t>
            </a:r>
            <a:br>
              <a:rPr lang="ru-RU" dirty="0"/>
            </a:br>
            <a:br>
              <a:rPr lang="ru-RU" dirty="0"/>
            </a:b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hlinkClick r:id="rId4"/>
              </a:rPr>
              <a:t>Аналог на русском языке</a:t>
            </a:r>
            <a:r>
              <a:rPr lang="ru-RU" dirty="0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DCF7AF-CF23-4AB0-B340-C2CF50E4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27</a:t>
            </a:fld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10A1292-4FEF-4A8C-8729-BB9C5DB87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90" y="3547166"/>
            <a:ext cx="6000532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69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4A85-BFFE-4528-AD4C-7DD515C1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AI Dungeon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0B11E0-6180-401C-9FE4-84AEEE12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E922F-9ADA-4F9E-B5F1-F7D29AA04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5160"/>
            <a:ext cx="12192000" cy="53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8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29500-A050-4A2D-B104-4F582E1BE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Salesforce CTRL</a:t>
            </a:r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F9F5D-120E-4D14-8AAB-A059E0A6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251C4-08D1-48FE-BE54-6C615295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F6E17-BF3F-4007-B80E-AF9F90E1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45" y="1982716"/>
            <a:ext cx="12058940" cy="32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3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73EB64-2EBB-4AB7-8396-4A49F8B55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88" y="493488"/>
            <a:ext cx="10800000" cy="432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Машинный перевод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Классификация текстов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Классификация токенов (слов)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Кластеризация текстов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0FCC8-81AF-4FE7-BE37-22756CFF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4" y="43228"/>
            <a:ext cx="8901989" cy="900520"/>
          </a:xfrm>
        </p:spPr>
        <p:txBody>
          <a:bodyPr/>
          <a:lstStyle/>
          <a:p>
            <a:r>
              <a:rPr lang="en-US" dirty="0"/>
              <a:t>NLP: </a:t>
            </a:r>
            <a:r>
              <a:rPr lang="ru-RU" dirty="0"/>
              <a:t>основные задачи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710D2-5406-428C-ACA6-0D5543C77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EBE85-18C0-4273-BBBA-C49F53BC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772" y="785506"/>
            <a:ext cx="7065785" cy="2514600"/>
          </a:xfrm>
          <a:prstGeom prst="rect">
            <a:avLst/>
          </a:prstGeom>
        </p:spPr>
      </p:pic>
      <p:pic>
        <p:nvPicPr>
          <p:cNvPr id="1026" name="Picture 2" descr="Картинки по запросу &quot;text classification&quot;&quot;">
            <a:extLst>
              <a:ext uri="{FF2B5EF4-FFF2-40B4-BE49-F238E27FC236}">
                <a16:creationId xmlns:a16="http://schemas.microsoft.com/office/drawing/2014/main" id="{D6128A0F-2DF2-4FD1-95BC-94B2A30D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153" y="3350254"/>
            <a:ext cx="5715635" cy="24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41206454-AEF4-4D0F-B712-71C2B68ADC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56" y="2432061"/>
            <a:ext cx="6678343" cy="40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7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6AD6-FB39-4045-96C9-D10496EA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Стеганография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13E1A1-5A9C-FF44-8361-75A0052E1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878" y="818710"/>
            <a:ext cx="9254849" cy="520585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322C1-830A-BC4B-AB51-9126BB76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3617E-266F-104E-A104-A56A2A7D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97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1E8B-722D-44B3-9581-1847CCD1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STEGASURAS</a:t>
            </a:r>
            <a:br>
              <a:rPr lang="en-US" b="1" dirty="0"/>
            </a:b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B55A0-764F-4AFF-9774-9826725A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34368-C75D-48EB-9F84-B48B6A33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075" y="1604962"/>
            <a:ext cx="87058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16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C88B-EEFE-4843-BA3A-A53AD06A3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parsing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DC930-0917-4E27-B458-8C281AAC0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78" y="767644"/>
            <a:ext cx="7866308" cy="54594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C41043-8FD8-49C3-AD2B-F59D07A70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32</a:t>
            </a:fld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27948B5-9859-487A-B59A-938A48E68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249" y="5931291"/>
            <a:ext cx="10141751" cy="46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mode_string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first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(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filter_in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all_rows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string_column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B0E8"/>
                </a:solidFill>
                <a:effectLst/>
                <a:latin typeface="+mj-lt"/>
              </a:rPr>
              <a:t>:position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string:1st)) 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string_column</a:t>
            </a:r>
            <a:r>
              <a:rPr kumimoji="0" lang="ru-RU" altLang="ru-RU" sz="2000" b="0" i="0" u="none" strike="noStrike" cap="none" normalizeH="0" baseline="0" dirty="0" err="1">
                <a:ln>
                  <a:noFill/>
                </a:ln>
                <a:solidFill>
                  <a:srgbClr val="00B0E8"/>
                </a:solidFill>
                <a:effectLst/>
                <a:latin typeface="+mj-lt"/>
              </a:rPr>
              <a:t>:season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)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8890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7A60-8DA7-4A00-80C0-DFCD567A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comprehension / QA</a:t>
            </a:r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1161A0-6968-44CC-BD60-8113EE6B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B40CC-86AB-4330-BCEE-4417CAB2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1A8A91-5DEA-4163-8D21-57DBF2A0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004887"/>
            <a:ext cx="114871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17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3260-BFFD-4C1B-9D85-17FD227C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entailment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23E3-B483-4A2C-BBD8-716AC1AC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95647C-E1FF-4B4D-A94D-06F83DFD3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90" y="767644"/>
            <a:ext cx="9544120" cy="60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7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BE9B9-27FC-49BA-BE9C-3CF1C833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120761-15E4-4982-A696-77ABE344D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15" y="953725"/>
            <a:ext cx="5876925" cy="4076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6DD153-E023-4507-86D1-AE26D5F2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1F2C2-3865-4B0D-A8A2-844AEAC6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C9FCF-29DD-4AAB-8A36-FDA8BAE2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70" y="785586"/>
            <a:ext cx="6809155" cy="56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6D2B-3CDA-404F-95AA-4F3FBFC4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также…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C5CA8-9401-4C18-9740-C1893C0F4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Различные задачи связанные со звуком, </a:t>
            </a:r>
            <a:r>
              <a:rPr lang="en-US" dirty="0"/>
              <a:t>speech2text, text2speech, </a:t>
            </a:r>
            <a:r>
              <a:rPr lang="ru-RU" dirty="0"/>
              <a:t>генерация музыки.</a:t>
            </a:r>
          </a:p>
          <a:p>
            <a:r>
              <a:rPr lang="ru-RU" dirty="0"/>
              <a:t>Диалоговые системы, чат-боты.</a:t>
            </a:r>
          </a:p>
          <a:p>
            <a:r>
              <a:rPr lang="ru-RU" dirty="0"/>
              <a:t>Упрощение</a:t>
            </a:r>
            <a:r>
              <a:rPr lang="en-US" dirty="0"/>
              <a:t>/</a:t>
            </a:r>
            <a:r>
              <a:rPr lang="ru-RU" dirty="0"/>
              <a:t>пересказ текста.</a:t>
            </a:r>
          </a:p>
          <a:p>
            <a:r>
              <a:rPr lang="ru-RU" dirty="0"/>
              <a:t>Выделение знаний, выделение отношений.</a:t>
            </a:r>
          </a:p>
          <a:p>
            <a:r>
              <a:rPr lang="ru-RU" dirty="0"/>
              <a:t>Разрешение неоднозначностей, выделение таксономий.</a:t>
            </a:r>
            <a:endParaRPr lang="en-US" dirty="0"/>
          </a:p>
          <a:p>
            <a:r>
              <a:rPr lang="en-US" dirty="0"/>
              <a:t>Knowledge extraction, argumentation mining…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57C30-36B5-4B43-BA36-0E4BC463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F83C2-42C0-A24D-975F-25534923F4E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69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5302" y="1055716"/>
            <a:ext cx="764771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57746" y="2111432"/>
            <a:ext cx="764771" cy="4987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6E9848-FFAD-4832-9BB7-31AC4198CBE3}"/>
              </a:ext>
            </a:extLst>
          </p:cNvPr>
          <p:cNvSpPr/>
          <p:nvPr/>
        </p:nvSpPr>
        <p:spPr>
          <a:xfrm>
            <a:off x="300691" y="-81390"/>
            <a:ext cx="5883474" cy="668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  <a:ea typeface="Pobeda" charset="0"/>
                <a:cs typeface="Pobeda" charset="0"/>
              </a:rPr>
              <a:t>Карьера: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+mj-lt"/>
                <a:ea typeface="Pobeda" charset="0"/>
                <a:cs typeface="Pobeda" charset="0"/>
              </a:rPr>
              <a:t>trainee.abbyy.ru</a:t>
            </a:r>
            <a:endParaRPr lang="ru-RU" sz="2400" dirty="0">
              <a:solidFill>
                <a:srgbClr val="FF0000"/>
              </a:solidFill>
              <a:latin typeface="+mj-lt"/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ea typeface="Pobeda" charset="0"/>
                <a:cs typeface="Pobeda" charset="0"/>
                <a:hlinkClick r:id="rId4"/>
              </a:rPr>
              <a:t>job@abbyy.com</a:t>
            </a:r>
            <a:endParaRPr lang="ru-RU" sz="2400" dirty="0">
              <a:solidFill>
                <a:srgbClr val="FF0000"/>
              </a:solidFill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FF0000"/>
              </a:solidFill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ea typeface="Pobeda" charset="0"/>
                <a:cs typeface="Pobeda" charset="0"/>
              </a:rPr>
              <a:t>Кафедры + лаборатория</a:t>
            </a:r>
            <a:r>
              <a:rPr lang="en-US" sz="2400" dirty="0">
                <a:solidFill>
                  <a:srgbClr val="FF0000"/>
                </a:solidFill>
                <a:ea typeface="Pobeda" charset="0"/>
                <a:cs typeface="Pobeda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ea typeface="Pobeda" charset="0"/>
                <a:cs typeface="Pobeda" charset="0"/>
                <a:hlinkClick r:id="rId5"/>
              </a:rPr>
              <a:t>brains@abbyy.com</a:t>
            </a:r>
            <a:endParaRPr lang="ru-RU" sz="2400" dirty="0">
              <a:solidFill>
                <a:srgbClr val="FF0000"/>
              </a:solidFill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FF0000"/>
              </a:solidFill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</a:rPr>
              <a:t>Мы в </a:t>
            </a:r>
            <a:r>
              <a:rPr lang="ru-RU" sz="2400" dirty="0" err="1">
                <a:solidFill>
                  <a:srgbClr val="FF0000"/>
                </a:solidFill>
              </a:rPr>
              <a:t>интернетах</a:t>
            </a:r>
            <a:r>
              <a:rPr lang="ru-RU" sz="2400" dirty="0">
                <a:solidFill>
                  <a:srgbClr val="FF0000"/>
                </a:solidFill>
              </a:rPr>
              <a:t>: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instagram.com/abbyy_ru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</a:rPr>
              <a:t>habr.com/ru/company/</a:t>
            </a:r>
            <a:r>
              <a:rPr lang="en-US" sz="2400" dirty="0" err="1">
                <a:solidFill>
                  <a:srgbClr val="FF0000"/>
                </a:solidFill>
              </a:rPr>
              <a:t>abbyy</a:t>
            </a:r>
            <a:endParaRPr lang="ru-RU" sz="2400" dirty="0">
              <a:solidFill>
                <a:srgbClr val="FF0000"/>
              </a:solidFill>
              <a:latin typeface="+mj-lt"/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FF0000"/>
              </a:solidFill>
              <a:latin typeface="+mj-lt"/>
              <a:ea typeface="Pobeda" charset="0"/>
              <a:cs typeface="Pobeda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+mj-lt"/>
                <a:ea typeface="Pobeda" charset="0"/>
                <a:cs typeface="Pobeda" charset="0"/>
              </a:rPr>
              <a:t>Я: </a:t>
            </a:r>
            <a:r>
              <a:rPr lang="en-US" sz="2400" dirty="0">
                <a:solidFill>
                  <a:srgbClr val="FF0000"/>
                </a:solidFill>
              </a:rPr>
              <a:t>ilia.dimov@abbyy.com</a:t>
            </a:r>
            <a:endParaRPr lang="ru-RU" sz="2400" dirty="0">
              <a:solidFill>
                <a:srgbClr val="FF0000"/>
              </a:solidFill>
              <a:latin typeface="+mj-lt"/>
              <a:ea typeface="Pobeda" charset="0"/>
              <a:cs typeface="Pobed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65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основные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Извлечение фактов</a:t>
            </a:r>
            <a:r>
              <a:rPr lang="en-US" dirty="0"/>
              <a:t>/</a:t>
            </a:r>
            <a:r>
              <a:rPr lang="ru-RU" dirty="0"/>
              <a:t>отношений </a:t>
            </a:r>
            <a:r>
              <a:rPr lang="en-US" dirty="0"/>
              <a:t>(relation extraction)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ru-RU" dirty="0"/>
          </a:p>
          <a:p>
            <a:r>
              <a:rPr lang="ru-RU" dirty="0" err="1"/>
              <a:t>Саммаризация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391" y="2048848"/>
            <a:ext cx="9684083" cy="13801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14" y="3609021"/>
            <a:ext cx="7984087" cy="2847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основные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Извлечение именованных сущностей </a:t>
            </a:r>
            <a:r>
              <a:rPr lang="en-US" dirty="0"/>
              <a:t>(NER)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Синтаксический </a:t>
            </a:r>
            <a:r>
              <a:rPr lang="ru-RU" dirty="0" err="1"/>
              <a:t>парсинг</a:t>
            </a:r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487" y="4449115"/>
            <a:ext cx="7560840" cy="154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Картинки по запросу &quot;NER&quot;&quot;">
            <a:extLst>
              <a:ext uri="{FF2B5EF4-FFF2-40B4-BE49-F238E27FC236}">
                <a16:creationId xmlns:a16="http://schemas.microsoft.com/office/drawing/2014/main" id="{90785C55-AA63-4DE1-A510-47DB27BD3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49" y="1277088"/>
            <a:ext cx="5654951" cy="28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66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основные 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Вопросно-ответные системы (</a:t>
            </a:r>
            <a:r>
              <a:rPr lang="en-US" dirty="0"/>
              <a:t>QA</a:t>
            </a:r>
            <a:r>
              <a:rPr lang="ru-RU" dirty="0"/>
              <a:t>)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  <a:p>
            <a:r>
              <a:rPr lang="ru-RU" dirty="0"/>
              <a:t>Диалоговые системы, </a:t>
            </a:r>
            <a:r>
              <a:rPr lang="ru-RU" dirty="0" err="1"/>
              <a:t>чатботы</a:t>
            </a:r>
            <a:endParaRPr lang="ru-RU" dirty="0"/>
          </a:p>
          <a:p>
            <a:pPr lvl="1"/>
            <a:r>
              <a:rPr lang="en-US" dirty="0"/>
              <a:t>Amazon Alexa</a:t>
            </a:r>
          </a:p>
          <a:p>
            <a:pPr lvl="1"/>
            <a:r>
              <a:rPr lang="en-US" dirty="0"/>
              <a:t>Siri</a:t>
            </a:r>
          </a:p>
          <a:p>
            <a:pPr lvl="1"/>
            <a:r>
              <a:rPr lang="ru-RU" dirty="0"/>
              <a:t>Алиса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387" y="2223910"/>
            <a:ext cx="10201133" cy="1905327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9234" y="4129237"/>
            <a:ext cx="21463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987" y="4194200"/>
            <a:ext cx="1680187" cy="246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сложности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4A3CC-9215-4D44-A91D-3C56E408671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 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366" y="1088741"/>
            <a:ext cx="11461273" cy="56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09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</a:t>
            </a:r>
            <a:r>
              <a:rPr lang="ru-RU" dirty="0"/>
              <a:t>: сложности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Формулировки задач достаточно простые, однако сами задачи – нет: язык очень неоднозначный, есть омонимы и многозначные слова. </a:t>
            </a:r>
          </a:p>
          <a:p>
            <a:pPr lvl="1"/>
            <a:r>
              <a:rPr lang="ru-RU" dirty="0"/>
              <a:t>Полисемия: остановка</a:t>
            </a:r>
            <a:r>
              <a:rPr lang="en-US" dirty="0"/>
              <a:t>,</a:t>
            </a:r>
            <a:r>
              <a:rPr lang="ru-RU" dirty="0"/>
              <a:t> стол,</a:t>
            </a:r>
            <a:r>
              <a:rPr lang="en-US" dirty="0"/>
              <a:t> board, run</a:t>
            </a:r>
          </a:p>
          <a:p>
            <a:pPr lvl="1"/>
            <a:r>
              <a:rPr lang="ru-RU" dirty="0"/>
              <a:t>Омонимия: ключ, лук, замок, печь</a:t>
            </a:r>
          </a:p>
          <a:p>
            <a:pPr lvl="1"/>
            <a:r>
              <a:rPr lang="en-US" dirty="0"/>
              <a:t>Press space</a:t>
            </a:r>
            <a:r>
              <a:rPr lang="ru-RU" dirty="0"/>
              <a:t> </a:t>
            </a:r>
            <a:r>
              <a:rPr lang="en-US" dirty="0"/>
              <a:t>bar to continue -&gt; </a:t>
            </a:r>
            <a:r>
              <a:rPr lang="ru-RU" dirty="0">
                <a:solidFill>
                  <a:srgbClr val="FF0000"/>
                </a:solidFill>
              </a:rPr>
              <a:t>бар космический пресс продолжает работу</a:t>
            </a:r>
          </a:p>
          <a:p>
            <a:r>
              <a:rPr lang="ru-RU" dirty="0"/>
              <a:t>Еще есть дополнительные тонкости такие: анафора, эллипсис и т. п.</a:t>
            </a:r>
          </a:p>
          <a:p>
            <a:pPr lvl="1"/>
            <a:r>
              <a:rPr lang="ru-RU" dirty="0"/>
              <a:t>Анафора: Дворник мел двор. Он устал</a:t>
            </a:r>
            <a:r>
              <a:rPr lang="en-US" dirty="0"/>
              <a:t>.</a:t>
            </a:r>
            <a:endParaRPr lang="ru-RU" dirty="0"/>
          </a:p>
          <a:p>
            <a:pPr lvl="1"/>
            <a:r>
              <a:rPr lang="ru-RU" dirty="0"/>
              <a:t>Эллипсис: Петя съел зеленое яблоко, а Маша – красное</a:t>
            </a:r>
          </a:p>
          <a:p>
            <a:r>
              <a:rPr lang="ru-RU" dirty="0"/>
              <a:t>Человек легко разрешает эту неоднозначность по контексту, компьютеру намного сложнее.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71921-3434-0843-AD61-17C09028DA0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0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71" y="1555208"/>
            <a:ext cx="3138466" cy="514829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6446" y="1116540"/>
            <a:ext cx="4586309" cy="52800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spcAft>
                <a:spcPts val="200"/>
              </a:spcAft>
              <a:buClr>
                <a:srgbClr val="C60C3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ts val="4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boy</a:t>
            </a:r>
            <a:r>
              <a:rPr lang="ru-RU" dirty="0"/>
              <a:t> </a:t>
            </a:r>
            <a:r>
              <a:rPr lang="ru-RU" dirty="0" err="1"/>
              <a:t>is</a:t>
            </a:r>
            <a:r>
              <a:rPr lang="ru-RU" dirty="0"/>
              <a:t> </a:t>
            </a:r>
            <a:r>
              <a:rPr lang="ru-RU" dirty="0" err="1"/>
              <a:t>bound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en-US" dirty="0"/>
              <a:t>fire his assistant</a:t>
            </a:r>
            <a:endParaRPr lang="en-US" i="1" dirty="0">
              <a:solidFill>
                <a:srgbClr val="00B05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Мальчик связан для того, чтобы поджечь его помощника</a:t>
            </a:r>
          </a:p>
          <a:p>
            <a:r>
              <a:rPr lang="ru-RU" i="1" dirty="0">
                <a:solidFill>
                  <a:srgbClr val="00B050"/>
                </a:solidFill>
              </a:rPr>
              <a:t>Мальчик обязан уволить своего помощника</a:t>
            </a:r>
          </a:p>
          <a:p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Многозначность слов (омонимия)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6549000"/>
            <a:ext cx="609600" cy="309000"/>
          </a:xfrm>
          <a:prstGeom prst="rect">
            <a:avLst/>
          </a:prstGeom>
        </p:spPr>
        <p:txBody>
          <a:bodyPr vert="horz" lIns="0" tIns="1800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4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EE6CD-D105-477F-8019-C29E48CAD98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BBYY Corporate ">
  <a:themeElements>
    <a:clrScheme name="Custom 35">
      <a:dk1>
        <a:sysClr val="windowText" lastClr="000000"/>
      </a:dk1>
      <a:lt1>
        <a:srgbClr val="FFFFFF"/>
      </a:lt1>
      <a:dk2>
        <a:srgbClr val="95C0DE"/>
      </a:dk2>
      <a:lt2>
        <a:srgbClr val="C60C30"/>
      </a:lt2>
      <a:accent1>
        <a:srgbClr val="58AFE2"/>
      </a:accent1>
      <a:accent2>
        <a:srgbClr val="9D76B3"/>
      </a:accent2>
      <a:accent3>
        <a:srgbClr val="F56E46"/>
      </a:accent3>
      <a:accent4>
        <a:srgbClr val="496A93"/>
      </a:accent4>
      <a:accent5>
        <a:srgbClr val="92C964"/>
      </a:accent5>
      <a:accent6>
        <a:srgbClr val="C4569F"/>
      </a:accent6>
      <a:hlink>
        <a:srgbClr val="00B0F0"/>
      </a:hlink>
      <a:folHlink>
        <a:srgbClr val="10456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Document_x0020_status xmlns="4af35a93-3881-4065-b0d7-1783c40c68a8">Actual</Document_x0020_status>
    <_x0411__x0438__x0437__x043d__x0435__x0441__x002d__x0437__x0430__x0434__x0430__x0447__x0430_ xmlns="1fe3fd76-b5a1-48c9-a198-d7986accce54" xsi:nil="true"/>
    <TaxCatchAll xmlns="4af35a93-3881-4065-b0d7-1783c40c68a8"/>
    <Industrues xmlns="4af35a93-3881-4065-b0d7-1783c40c68a8">Кроссиндустриальные материалы</Industrues>
    <_x0418__x043d__x0444__x043e__x0440__x043c__x0430__x0446__x0438__x043e__x043d__x043d__x0430__x044f__x0020__x0441__x0438__x0441__x0442__x0435__x043c__x0430_ xmlns="1fe3fd76-b5a1-48c9-a198-d7986accce54" xsi:nil="true"/>
    <TaxKeywordTaxHTField xmlns="4af35a93-3881-4065-b0d7-1783c40c68a8">
      <Terms xmlns="http://schemas.microsoft.com/office/infopath/2007/PartnerControls"/>
    </TaxKeywordTaxHTField>
    <_x041e__x0431__x0449__x0438__x0439__x0020__x043a__x043e__x043c__x043c__x0435__x043d__x0442__x0430__x0440__x0438__x0439_ xmlns="1fe3fd76-b5a1-48c9-a198-d7986accce54" xsi:nil="true"/>
    <Privacy_x0020_level xmlns="4af35a93-3881-4065-b0d7-1783c40c68a8">Public</Privacy_x0020_level>
    <Document_x0020_Types xmlns="4af35a93-3881-4065-b0d7-1783c40c68a8">Презентация</Document_x0020_Types>
    <Product xmlns="4af35a93-3881-4065-b0d7-1783c40c68a8">
      <Value>Business Card Reader</Value>
      <Value>Comparator</Value>
      <Value>Compreno</Value>
      <Value>Passport Reader SDK</Value>
      <Value>Engine</Value>
      <Value>FineReader 12</Value>
      <Value>FineReader Bank</Value>
      <Value>FineReader Online</Value>
      <Value>FlexiCapture</Value>
      <Value>FlexiCapture Engine</Value>
      <Value>Mobile</Value>
      <Value>PDF Transformer+</Value>
      <Value>Recognition Server</Value>
      <Value>Screenshot Reader</Value>
    </Product>
    <AverageRating xmlns="http://schemas.microsoft.com/sharepoint/v3" xsi:nil="true"/>
    <_x041a__x0430__x0442__x0435__x0433__x043e__x0440__x0438__x044f_ xmlns="1fe3fd76-b5a1-48c9-a198-d7986accce54">Презентации о компании и общекорпоративная</_x041a__x0430__x0442__x0435__x0433__x043e__x0440__x0438__x044f_>
    <_x041f__x0440__x043e__x0434__x0443__x043a__x0442__x044b_ xmlns="1fe3fd76-b5a1-48c9-a198-d7986accce54">Business Card Reader,Comparator,Compreno,Passport Reader SDK,Engine,FineReader 12,FineReader Bank,FineReader Online,FlexiCapture,FlexiCapture Engine,Mobile,PDF Transformer+,Recognition Server,Screenshot Reader</_x041f__x0440__x043e__x0434__x0443__x043a__x0442__x044b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0682A04D96374EAC7E23652554DBE5" ma:contentTypeVersion="17" ma:contentTypeDescription="Create a new document." ma:contentTypeScope="" ma:versionID="1bfc86acd0113f7ef84a61de50d01852">
  <xsd:schema xmlns:xsd="http://www.w3.org/2001/XMLSchema" xmlns:xs="http://www.w3.org/2001/XMLSchema" xmlns:p="http://schemas.microsoft.com/office/2006/metadata/properties" xmlns:ns1="http://schemas.microsoft.com/sharepoint/v3" xmlns:ns2="4af35a93-3881-4065-b0d7-1783c40c68a8" xmlns:ns3="1fe3fd76-b5a1-48c9-a198-d7986accce54" targetNamespace="http://schemas.microsoft.com/office/2006/metadata/properties" ma:root="true" ma:fieldsID="7a697daf82c5289f6671e1b556c4f221" ns1:_="" ns2:_="" ns3:_="">
    <xsd:import namespace="http://schemas.microsoft.com/sharepoint/v3"/>
    <xsd:import namespace="4af35a93-3881-4065-b0d7-1783c40c68a8"/>
    <xsd:import namespace="1fe3fd76-b5a1-48c9-a198-d7986accce54"/>
    <xsd:element name="properties">
      <xsd:complexType>
        <xsd:sequence>
          <xsd:element name="documentManagement">
            <xsd:complexType>
              <xsd:all>
                <xsd:element ref="ns2:Document_x0020_Types" minOccurs="0"/>
                <xsd:element ref="ns3:_x041a__x0430__x0442__x0435__x0433__x043e__x0440__x0438__x044f_" minOccurs="0"/>
                <xsd:element ref="ns2:Product" minOccurs="0"/>
                <xsd:element ref="ns2:Industrues" minOccurs="0"/>
                <xsd:element ref="ns3:_x0418__x043d__x0444__x043e__x0440__x043c__x0430__x0446__x0438__x043e__x043d__x043d__x0430__x044f__x0020__x0441__x0438__x0441__x0442__x0435__x043c__x0430_" minOccurs="0"/>
                <xsd:element ref="ns3:_x0411__x0438__x0437__x043d__x0435__x0441__x002d__x0437__x0430__x0434__x0430__x0447__x0430_" minOccurs="0"/>
                <xsd:element ref="ns3:_x041e__x0431__x0449__x0438__x0439__x0020__x043a__x043e__x043c__x043c__x0435__x043d__x0442__x0430__x0440__x0438__x0439_" minOccurs="0"/>
                <xsd:element ref="ns2:Privacy_x0020_level" minOccurs="0"/>
                <xsd:element ref="ns2:Document_x0020_status" minOccurs="0"/>
                <xsd:element ref="ns1:AverageRating" minOccurs="0"/>
                <xsd:element ref="ns1:RatingCount" minOccurs="0"/>
                <xsd:element ref="ns2:TaxKeywordTaxHTField" minOccurs="0"/>
                <xsd:element ref="ns2:TaxCatchAll" minOccurs="0"/>
                <xsd:element ref="ns3:_x041f__x0440__x043e__x0434__x0443__x043a__x0442__x044b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2" nillable="true" ma:displayName="Number of Ratings" ma:decimals="0" ma:description="Number of ratings submitted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35a93-3881-4065-b0d7-1783c40c68a8" elementFormDefault="qualified">
    <xsd:import namespace="http://schemas.microsoft.com/office/2006/documentManagement/types"/>
    <xsd:import namespace="http://schemas.microsoft.com/office/infopath/2007/PartnerControls"/>
    <xsd:element name="Document_x0020_Types" ma:index="2" nillable="true" ma:displayName="Тип материала" ma:format="Dropdown" ma:indexed="true" ma:internalName="Document_x0020_Types">
      <xsd:simpleType>
        <xsd:restriction base="dms:Choice">
          <xsd:enumeration value="Аналитика/исследования"/>
          <xsd:enumeration value="Баннеры"/>
          <xsd:enumeration value="Буклеты"/>
          <xsd:enumeration value="Видеоролики"/>
          <xsd:enumeration value="Вижуалы/схемы/графики"/>
          <xsd:enumeration value="История успеха"/>
          <xsd:enumeration value="Листовка"/>
          <xsd:enumeration value="Лицензионные сертификаты"/>
          <xsd:enumeration value="Макеты комплектующих"/>
          <xsd:enumeration value="Материалы для сайта"/>
          <xsd:enumeration value="Описание для тендеров"/>
          <xsd:enumeration value="Прайсы"/>
          <xsd:enumeration value="Презентация"/>
          <xsd:enumeration value="Пресс-релизы"/>
          <xsd:enumeration value="Скриншоты"/>
          <xsd:enumeration value="Скрипты для обзвона"/>
          <xsd:enumeration value="Сравнения версий"/>
          <xsd:enumeration value="Сравнение с конкурентами"/>
          <xsd:enumeration value="Шаблоны писем/презентаций"/>
        </xsd:restriction>
      </xsd:simpleType>
    </xsd:element>
    <xsd:element name="Product" ma:index="4" nillable="true" ma:displayName="Продукт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iness Card Reader"/>
                    <xsd:enumeration value="Contento"/>
                    <xsd:enumeration value="Comparator"/>
                    <xsd:enumeration value="Compreno"/>
                    <xsd:enumeration value="Passport Reader SDK"/>
                    <xsd:enumeration value="Engine"/>
                    <xsd:enumeration value="FineReader 12"/>
                    <xsd:enumeration value="FineReader 14"/>
                    <xsd:enumeration value="FineReader Bank"/>
                    <xsd:enumeration value="FineReader Online"/>
                    <xsd:enumeration value="FineReader Pro для Mac"/>
                    <xsd:enumeration value="FlexiCapture"/>
                    <xsd:enumeration value="FlexiCapture Engine"/>
                    <xsd:enumeration value="InfoExtractor SDK"/>
                    <xsd:enumeration value="Intelligent Search SDK"/>
                    <xsd:enumeration value="Lingvo x6"/>
                    <xsd:enumeration value="Mobile"/>
                    <xsd:enumeration value="Monitoring"/>
                    <xsd:enumeration value="MSDK"/>
                    <xsd:enumeration value="PDF Transformer+"/>
                    <xsd:enumeration value="Recognition Server"/>
                    <xsd:enumeration value="Scan Station"/>
                    <xsd:enumeration value="Screenshot Reader"/>
                    <xsd:enumeration value="Smart Classifier SDK"/>
                  </xsd:restriction>
                </xsd:simpleType>
              </xsd:element>
            </xsd:sequence>
          </xsd:extension>
        </xsd:complexContent>
      </xsd:complexType>
    </xsd:element>
    <xsd:element name="Industrues" ma:index="5" nillable="true" ma:displayName="Отрасли" ma:format="Dropdown" ma:internalName="Industrues">
      <xsd:simpleType>
        <xsd:restriction base="dms:Choice">
          <xsd:enumeration value="Все"/>
          <xsd:enumeration value="BPO"/>
          <xsd:enumeration value="Банки"/>
          <xsd:enumeration value="Государственный сектор"/>
          <xsd:enumeration value="Информационные технологии"/>
          <xsd:enumeration value="Кроссиндустриальные материалы"/>
          <xsd:enumeration value="Медицина"/>
          <xsd:enumeration value="Нефть и газ"/>
          <xsd:enumeration value="Образование"/>
          <xsd:enumeration value="Производство продуктов массового потребления"/>
          <xsd:enumeration value="Промышленность"/>
          <xsd:enumeration value="Ритейл"/>
          <xsd:enumeration value="Силовые ведомства"/>
          <xsd:enumeration value="Страхование"/>
          <xsd:enumeration value="Телекоммуникации"/>
          <xsd:enumeration value="Транспорт, логистика"/>
          <xsd:enumeration value="Энергетика"/>
          <xsd:enumeration value="Другое"/>
        </xsd:restriction>
      </xsd:simpleType>
    </xsd:element>
    <xsd:element name="Privacy_x0020_level" ma:index="9" nillable="true" ma:displayName="Уровень конфиденциальности" ma:format="Dropdown" ma:internalName="Privacy_x0020_level">
      <xsd:simpleType>
        <xsd:restriction base="dms:Choice">
          <xsd:enumeration value="Just for ABBYY"/>
          <xsd:enumeration value="ABBYY +Partners"/>
          <xsd:enumeration value="Public"/>
        </xsd:restriction>
      </xsd:simpleType>
    </xsd:element>
    <xsd:element name="Document_x0020_status" ma:index="10" nillable="true" ma:displayName="Статус" ma:default="Actual" ma:format="RadioButtons" ma:internalName="Document_x0020_status">
      <xsd:simpleType>
        <xsd:restriction base="dms:Choice">
          <xsd:enumeration value="Actual"/>
          <xsd:enumeration value="Archive"/>
        </xsd:restriction>
      </xsd:simple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1eb4a6a7-d5d2-4be6-a592-4198eaa601bc}" ma:internalName="TaxCatchAll" ma:showField="CatchAllData" ma:web="4af35a93-3881-4065-b0d7-1783c40c68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3fd76-b5a1-48c9-a198-d7986accce54" elementFormDefault="qualified">
    <xsd:import namespace="http://schemas.microsoft.com/office/2006/documentManagement/types"/>
    <xsd:import namespace="http://schemas.microsoft.com/office/infopath/2007/PartnerControls"/>
    <xsd:element name="_x041a__x0430__x0442__x0435__x0433__x043e__x0440__x0438__x044f_" ma:index="3" nillable="true" ma:displayName="Категория" ma:format="Dropdown" ma:internalName="_x041a__x0430__x0442__x0435__x0433__x043e__x0440__x0438__x044f_">
      <xsd:simpleType>
        <xsd:restriction base="dms:Choice">
          <xsd:enumeration value="Все"/>
          <xsd:enumeration value="Исследования по массовым продуктам"/>
          <xsd:enumeration value="Исследования по корпоративным продуктам"/>
          <xsd:enumeration value="Отдельные слайды (общие слайды о компании, схемы, графики)"/>
          <xsd:enumeration value="Полезные материалы"/>
          <xsd:enumeration value="Презентации для заказчиков"/>
          <xsd:enumeration value="Презентации для партнеров"/>
          <xsd:enumeration value="Презентации конкурентов"/>
          <xsd:enumeration value="Презентации на английском языке"/>
          <xsd:enumeration value="Презентации на мероприятия"/>
          <xsd:enumeration value="Презентации о компании и общекорпоративная"/>
          <xsd:enumeration value="Презентации отраслевые"/>
          <xsd:enumeration value="Презентации по корпоративным продуктам"/>
          <xsd:enumeration value="Презентации по интеграции с другими вендорами"/>
          <xsd:enumeration value="Презентации по массовым продуктам"/>
          <xsd:enumeration value="Листовки продуктовые"/>
          <xsd:enumeration value="Листовки отраслевые"/>
          <xsd:enumeration value="Листовки сценарные"/>
        </xsd:restriction>
      </xsd:simpleType>
    </xsd:element>
    <xsd:element name="_x0418__x043d__x0444__x043e__x0440__x043c__x0430__x0446__x0438__x043e__x043d__x043d__x0430__x044f__x0020__x0441__x0438__x0441__x0442__x0435__x043c__x0430_" ma:index="6" nillable="true" ma:displayName="Информационная система" ma:indexed="true" ma:internalName="_x0418__x043d__x0444__x043e__x0440__x043c__x0430__x0446__x0438__x043e__x043d__x043d__x0430__x044f__x0020__x0441__x0438__x0441__x0442__x0435__x043c__x0430_">
      <xsd:simpleType>
        <xsd:restriction base="dms:Text">
          <xsd:maxLength value="255"/>
        </xsd:restriction>
      </xsd:simpleType>
    </xsd:element>
    <xsd:element name="_x0411__x0438__x0437__x043d__x0435__x0441__x002d__x0437__x0430__x0434__x0430__x0447__x0430_" ma:index="7" nillable="true" ma:displayName="Бизнес-задача" ma:internalName="_x0411__x0438__x0437__x043d__x0435__x0441__x002d__x0437__x0430__x0434__x0430__x0447__x0430_">
      <xsd:simpleType>
        <xsd:restriction base="dms:Note">
          <xsd:maxLength value="255"/>
        </xsd:restriction>
      </xsd:simpleType>
    </xsd:element>
    <xsd:element name="_x041e__x0431__x0449__x0438__x0439__x0020__x043a__x043e__x043c__x043c__x0435__x043d__x0442__x0430__x0440__x0438__x0439_" ma:index="8" nillable="true" ma:displayName="Общий комментарий" ma:internalName="_x041e__x0431__x0449__x0438__x0439__x0020__x043a__x043e__x043c__x043c__x0435__x043d__x0442__x0430__x0440__x0438__x0439_">
      <xsd:simpleType>
        <xsd:restriction base="dms:Note">
          <xsd:maxLength value="255"/>
        </xsd:restriction>
      </xsd:simpleType>
    </xsd:element>
    <xsd:element name="_x041f__x0440__x043e__x0434__x0443__x043a__x0442__x044b_" ma:index="22" nillable="true" ma:displayName="Продукты" ma:hidden="true" ma:internalName="_x041f__x0440__x043e__x0434__x0443__x043a__x0442__x044b_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" ma:displayName="Titl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0EE306-72FC-4201-B35F-47D4E8DA3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C31EC5-54F6-4352-9611-D7BAD6F46A65}">
  <ds:schemaRefs>
    <ds:schemaRef ds:uri="1fe3fd76-b5a1-48c9-a198-d7986accce5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infopath/2007/PartnerControls"/>
    <ds:schemaRef ds:uri="4af35a93-3881-4065-b0d7-1783c40c68a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6FA555-9634-4BA5-9483-F9D8FAF8F8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f35a93-3881-4065-b0d7-1783c40c68a8"/>
    <ds:schemaRef ds:uri="1fe3fd76-b5a1-48c9-a198-d7986accce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101908</TotalTime>
  <Words>1270</Words>
  <Application>Microsoft Macintosh PowerPoint</Application>
  <PresentationFormat>Widescreen</PresentationFormat>
  <Paragraphs>189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 Math</vt:lpstr>
      <vt:lpstr>ABBYY Corporate </vt:lpstr>
      <vt:lpstr>PowerPoint Presentation</vt:lpstr>
      <vt:lpstr>О чем пойдет речь?</vt:lpstr>
      <vt:lpstr>NLP: основные задачи</vt:lpstr>
      <vt:lpstr>NLP: основные задачи</vt:lpstr>
      <vt:lpstr>NLP: основные задачи</vt:lpstr>
      <vt:lpstr>NLP: основные задачи</vt:lpstr>
      <vt:lpstr>NLP: сложности</vt:lpstr>
      <vt:lpstr>NLP: сложности</vt:lpstr>
      <vt:lpstr>Многозначность слов (омонимия)</vt:lpstr>
      <vt:lpstr>NLP: сложности</vt:lpstr>
      <vt:lpstr>Как решить все эти проблемы?</vt:lpstr>
      <vt:lpstr>NLP: к пайплайну NLP</vt:lpstr>
      <vt:lpstr>Пайплайн NLP: сегментация и токенизация</vt:lpstr>
      <vt:lpstr>Признаки токена: эмбеддинги</vt:lpstr>
      <vt:lpstr>Эмбеддинги: векторная магия</vt:lpstr>
      <vt:lpstr>Пайплайн NLP: признаки токена </vt:lpstr>
      <vt:lpstr>Пайплайн NLP: окончательная архитектура</vt:lpstr>
      <vt:lpstr>Seq2seq без механизма внимания</vt:lpstr>
      <vt:lpstr>Мягкое выравнивание</vt:lpstr>
      <vt:lpstr>Глобальный и локальный механизмы внимания</vt:lpstr>
      <vt:lpstr>Трансформеры: обзор</vt:lpstr>
      <vt:lpstr>Scaled dot product attention и Multi-head attention</vt:lpstr>
      <vt:lpstr>Внимание на разных головах</vt:lpstr>
      <vt:lpstr>BERT</vt:lpstr>
      <vt:lpstr>Языковые модели (Language model, LM)</vt:lpstr>
      <vt:lpstr>GPT-2 знаменитый текст про единорога. </vt:lpstr>
      <vt:lpstr>Fun fact</vt:lpstr>
      <vt:lpstr>AI Dungeon</vt:lpstr>
      <vt:lpstr>Salesforce CTRL</vt:lpstr>
      <vt:lpstr>Стеганография</vt:lpstr>
      <vt:lpstr>STEGASURAS </vt:lpstr>
      <vt:lpstr>Semantic parsing</vt:lpstr>
      <vt:lpstr>Reading comprehension / QA</vt:lpstr>
      <vt:lpstr>Textual entailment</vt:lpstr>
      <vt:lpstr>Knowledge graphs</vt:lpstr>
      <vt:lpstr>А также…</vt:lpstr>
      <vt:lpstr>PowerPoint Presentation</vt:lpstr>
    </vt:vector>
  </TitlesOfParts>
  <Company>ABBYY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8155r</dc:subject>
  <dc:creator>AKarakozova</dc:creator>
  <cp:keywords/>
  <cp:lastModifiedBy>Microsoft Office User</cp:lastModifiedBy>
  <cp:revision>1517</cp:revision>
  <cp:lastPrinted>2016-06-20T12:52:20Z</cp:lastPrinted>
  <dcterms:created xsi:type="dcterms:W3CDTF">2012-10-11T07:31:41Z</dcterms:created>
  <dcterms:modified xsi:type="dcterms:W3CDTF">2020-02-06T09:36:42Z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0x010100B60682A04D96374EAC7E23652554DBE5</vt:lpwstr>
  </property>
  <property fmtid="{D5CDD505-2E9C-101B-9397-08002B2CF9AE}" pid="3" name="TaxKeyword">
    <vt:lpwstr/>
  </property>
  <property fmtid="{D5CDD505-2E9C-101B-9397-08002B2CF9AE}" pid="4" name="Order">
    <vt:r8>56500</vt:r8>
  </property>
  <property fmtid="{D5CDD505-2E9C-101B-9397-08002B2CF9AE}" pid="5" name="WorkflowChangePath">
    <vt:lpwstr>d33d8705-75a0-4b85-8a42-a61128e93867,6;d33d8705-75a0-4b85-8a42-a61128e93867,2;d33d8705-75a0-4b85-8a42-a61128e93867,4;d33d8705-75a0-4b85-8a42-a61128e93867,6;d33d8705-75a0-4b85-8a42-a61128e93867,8;d33d8705-75a0-4b85-8a42-a61128e93867,10;d33d8705-75a0-4b85-8</vt:lpwstr>
  </property>
</Properties>
</file>